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372" r:id="rId2"/>
    <p:sldId id="375" r:id="rId3"/>
    <p:sldId id="377" r:id="rId4"/>
    <p:sldId id="378" r:id="rId5"/>
    <p:sldId id="379" r:id="rId6"/>
    <p:sldId id="380" r:id="rId7"/>
    <p:sldId id="382" r:id="rId8"/>
    <p:sldId id="397" r:id="rId9"/>
    <p:sldId id="398" r:id="rId10"/>
    <p:sldId id="396" r:id="rId11"/>
    <p:sldId id="395" r:id="rId12"/>
    <p:sldId id="39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83" r:id="rId22"/>
    <p:sldId id="384" r:id="rId23"/>
    <p:sldId id="393" r:id="rId24"/>
    <p:sldId id="399" r:id="rId25"/>
  </p:sldIdLst>
  <p:sldSz cx="9144000" cy="6858000" type="screen4x3"/>
  <p:notesSz cx="7104063" cy="10234613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4" userDrawn="1">
          <p15:clr>
            <a:srgbClr val="A4A3A4"/>
          </p15:clr>
        </p15:guide>
        <p15:guide id="2" pos="287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b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7" autoAdjust="0"/>
    <p:restoredTop sz="92208" autoAdjust="0"/>
  </p:normalViewPr>
  <p:slideViewPr>
    <p:cSldViewPr showGuides="1">
      <p:cViewPr varScale="1">
        <p:scale>
          <a:sx n="65" d="100"/>
          <a:sy n="65" d="100"/>
        </p:scale>
        <p:origin x="-1536" y="-96"/>
      </p:cViewPr>
      <p:guideLst>
        <p:guide orient="horz" pos="2154"/>
        <p:guide pos="28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1-09T10:11:21.348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44D81-2A04-44D5-A3B8-2E5B353F8976}" type="datetimeFigureOut">
              <a:rPr lang="zh-CN" altLang="en-US" smtClean="0"/>
              <a:pPr/>
              <a:t>2023/5/9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AF244-B942-4A0F-9A8D-EB044ACAC2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AF244-B942-4A0F-9A8D-EB044ACAC25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68234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AF244-B942-4A0F-9A8D-EB044ACAC25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80026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2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comments" Target="../comments/comment1.xml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42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矩形 9"/>
          <p:cNvSpPr>
            <a:spLocks noChangeArrowheads="1"/>
          </p:cNvSpPr>
          <p:nvPr/>
        </p:nvSpPr>
        <p:spPr bwMode="auto">
          <a:xfrm>
            <a:off x="3777873" y="285090"/>
            <a:ext cx="3815882" cy="2836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Foldable bolt cutter</a:t>
            </a:r>
          </a:p>
        </p:txBody>
      </p:sp>
      <p:sp>
        <p:nvSpPr>
          <p:cNvPr id="10248" name="矩形 11"/>
          <p:cNvSpPr>
            <a:spLocks noChangeArrowheads="1"/>
          </p:cNvSpPr>
          <p:nvPr/>
        </p:nvSpPr>
        <p:spPr bwMode="auto">
          <a:xfrm>
            <a:off x="214282" y="642918"/>
            <a:ext cx="8196580" cy="26727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4" tIns="45712" rIns="91424" bIns="45712">
            <a:no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endParaRPr lang="en-US" altLang="zh-CN" b="1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b="1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18</a:t>
            </a:r>
            <a:r>
              <a:rPr lang="en-US" altLang="zh-CN" b="1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” bolt cutter 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Drop-forged </a:t>
            </a:r>
            <a:r>
              <a:rPr lang="en-US" altLang="zh-CN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alloy steel jaws </a:t>
            </a:r>
            <a:r>
              <a:rPr lang="en-US" altLang="zh-CN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for easy cutting </a:t>
            </a:r>
            <a:r>
              <a:rPr lang="en-US" altLang="zh-CN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hard &amp; soft metals </a:t>
            </a:r>
            <a:r>
              <a:rPr lang="en-US" altLang="zh-CN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.</a:t>
            </a: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 Ergonomic </a:t>
            </a:r>
            <a:r>
              <a:rPr lang="en-US" altLang="zh-CN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bi-material Anti-slip grips provide greater control and comfort in cutting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 Ideal </a:t>
            </a:r>
            <a:r>
              <a:rPr lang="en-US" altLang="zh-CN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for cutting soft metal, bolts, rods, rivets and chain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 Locking </a:t>
            </a:r>
            <a:r>
              <a:rPr lang="en-US" altLang="zh-CN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mechanism for compact storage and easy carrying </a:t>
            </a:r>
          </a:p>
          <a:p>
            <a:pPr indent="0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indent="0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indent="0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indent="0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dirty="0" smtClean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endParaRPr lang="en-US" altLang="zh-CN" dirty="0">
              <a:solidFill>
                <a:srgbClr val="FF0000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10249" name="AutoShape 3" descr="D:\我的文档\Documents\Tencent Files\913649976\Image\C2C\Y@TIh3MWJK6WW41Z{R%CG.jpg"/>
          <p:cNvSpPr>
            <a:spLocks noChangeAspect="1" noChangeArrowheads="1"/>
          </p:cNvSpPr>
          <p:nvPr/>
        </p:nvSpPr>
        <p:spPr bwMode="auto">
          <a:xfrm>
            <a:off x="0" y="0"/>
            <a:ext cx="305434" cy="3052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/>
          <a:lstStyle/>
          <a:p>
            <a:endParaRPr lang="zh-CN" altLang="en-US"/>
          </a:p>
        </p:txBody>
      </p:sp>
      <p:pic>
        <p:nvPicPr>
          <p:cNvPr id="2" name="图片 1" descr="2SW`)({3]DMD0%S83RZV~8X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14876" y="4143380"/>
            <a:ext cx="3133725" cy="914400"/>
          </a:xfrm>
          <a:prstGeom prst="rect">
            <a:avLst/>
          </a:prstGeom>
        </p:spPr>
      </p:pic>
      <p:pic>
        <p:nvPicPr>
          <p:cNvPr id="3" name="图片 2" descr="FBD$G@]ZN~78TH9PN6)69IC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14876" y="5214950"/>
            <a:ext cx="3105150" cy="457200"/>
          </a:xfrm>
          <a:prstGeom prst="rect">
            <a:avLst/>
          </a:prstGeom>
        </p:spPr>
      </p:pic>
      <p:pic>
        <p:nvPicPr>
          <p:cNvPr id="1026" name="Picture 2" descr="E:\系统桌面\167368016451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3714752"/>
            <a:ext cx="2857520" cy="2447018"/>
          </a:xfrm>
          <a:prstGeom prst="rect">
            <a:avLst/>
          </a:prstGeom>
          <a:noFill/>
        </p:spPr>
      </p:pic>
      <p:pic>
        <p:nvPicPr>
          <p:cNvPr id="10" name="Picture 6" descr="长"/>
          <p:cNvPicPr>
            <a:picLocks noChangeAspect="1" noChangeArrowheads="1"/>
          </p:cNvPicPr>
          <p:nvPr/>
        </p:nvPicPr>
        <p:blipFill>
          <a:blip r:embed="rId7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28596" y="357166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</a:rPr>
              <a:t>Foldable Bolt Cutter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12" name="十二角星 11"/>
          <p:cNvSpPr/>
          <p:nvPr/>
        </p:nvSpPr>
        <p:spPr>
          <a:xfrm>
            <a:off x="6357950" y="1071546"/>
            <a:ext cx="2430252" cy="785818"/>
          </a:xfrm>
          <a:prstGeom prst="star1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PATENTED</a:t>
            </a:r>
            <a:endParaRPr lang="zh-CN" alt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本框 30727"/>
          <p:cNvSpPr txBox="1">
            <a:spLocks noChangeArrowheads="1"/>
          </p:cNvSpPr>
          <p:nvPr/>
        </p:nvSpPr>
        <p:spPr bwMode="auto">
          <a:xfrm>
            <a:off x="2162240" y="0"/>
            <a:ext cx="2782232" cy="77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773" tIns="38387" rIns="76773" bIns="38387">
            <a:spAutoFit/>
          </a:bodyPr>
          <a:lstStyle/>
          <a:p>
            <a:pPr>
              <a:spcBef>
                <a:spcPct val="50000"/>
              </a:spcBef>
            </a:pPr>
            <a:endParaRPr lang="en-US" altLang="zh-CN">
              <a:solidFill>
                <a:srgbClr val="FF3300"/>
              </a:solidFill>
            </a:endParaRPr>
          </a:p>
          <a:p>
            <a:pPr>
              <a:spcBef>
                <a:spcPct val="50000"/>
              </a:spcBef>
            </a:pPr>
            <a:endParaRPr lang="en-US" altLang="zh-CN">
              <a:solidFill>
                <a:srgbClr val="FF3300"/>
              </a:solidFill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512043" y="3044227"/>
            <a:ext cx="5173798" cy="285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19" tIns="40060" rIns="80119" bIns="40060">
            <a:sp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 Size: </a:t>
            </a:r>
            <a:r>
              <a:rPr lang="en-US" altLang="zh-CN" sz="2000" dirty="0" smtClean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8</a:t>
            </a:r>
            <a:r>
              <a:rPr lang="en-US" altLang="zh-CN" sz="2000" dirty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’’ 10’’ 12’’ 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Drop forged with alloy steel</a:t>
            </a:r>
            <a:endParaRPr lang="en-US" altLang="zh-CN" sz="2000" b="1" dirty="0">
              <a:solidFill>
                <a:srgbClr val="0070C0"/>
              </a:solidFill>
              <a:ea typeface="微软雅黑" pitchFamily="34" charset="-122"/>
              <a:cs typeface="Arial" charset="0"/>
              <a:sym typeface="微软雅黑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</a:t>
            </a:r>
            <a:r>
              <a:rPr lang="en-US" altLang="zh-CN" sz="2000" dirty="0">
                <a:ea typeface="微软雅黑" pitchFamily="34" charset="-122"/>
                <a:sym typeface="微软雅黑" pitchFamily="34" charset="-122"/>
              </a:rPr>
              <a:t>Torque to meet ANSI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rgbClr val="0070C0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Design with withdraw button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>
                <a:ea typeface="微软雅黑" pitchFamily="34" charset="-122"/>
                <a:cs typeface="Arial" charset="0"/>
                <a:sym typeface="微软雅黑" pitchFamily="34" charset="-122"/>
              </a:rPr>
              <a:t>  Wide open capacity</a:t>
            </a:r>
            <a:r>
              <a:rPr lang="en-US" altLang="zh-CN" sz="2000" dirty="0">
                <a:ea typeface="微软雅黑" pitchFamily="34" charset="-122"/>
                <a:sym typeface="微软雅黑" pitchFamily="34" charset="-122"/>
              </a:rPr>
              <a:t>: </a:t>
            </a:r>
            <a:r>
              <a:rPr lang="en-US" altLang="zh-CN" sz="2000" dirty="0" smtClean="0">
                <a:ea typeface="微软雅黑" pitchFamily="34" charset="-122"/>
                <a:sym typeface="微软雅黑" pitchFamily="34" charset="-122"/>
              </a:rPr>
              <a:t>8</a:t>
            </a:r>
            <a:r>
              <a:rPr lang="en-US" altLang="zh-CN" sz="2000" dirty="0">
                <a:ea typeface="微软雅黑" pitchFamily="34" charset="-122"/>
                <a:sym typeface="微软雅黑" pitchFamily="34" charset="-122"/>
              </a:rPr>
              <a:t>“-</a:t>
            </a:r>
            <a:r>
              <a:rPr lang="en-US" altLang="zh-CN" sz="2000" dirty="0" smtClean="0">
                <a:ea typeface="微软雅黑" pitchFamily="34" charset="-122"/>
                <a:sym typeface="微软雅黑" pitchFamily="34" charset="-122"/>
              </a:rPr>
              <a:t>34mm</a:t>
            </a:r>
            <a:r>
              <a:rPr lang="zh-CN" altLang="en-US" sz="2000" dirty="0">
                <a:ea typeface="微软雅黑" pitchFamily="34" charset="-122"/>
                <a:sym typeface="微软雅黑" pitchFamily="34" charset="-122"/>
              </a:rPr>
              <a:t>；</a:t>
            </a:r>
            <a:r>
              <a:rPr lang="en-US" altLang="zh-CN" sz="2000" dirty="0" smtClean="0">
                <a:ea typeface="微软雅黑" pitchFamily="34" charset="-122"/>
                <a:sym typeface="微软雅黑" pitchFamily="34" charset="-122"/>
              </a:rPr>
              <a:t>10</a:t>
            </a:r>
            <a:r>
              <a:rPr lang="en-US" altLang="zh-CN" sz="2000" dirty="0">
                <a:ea typeface="微软雅黑" pitchFamily="34" charset="-122"/>
                <a:sym typeface="微软雅黑" pitchFamily="34" charset="-122"/>
              </a:rPr>
              <a:t>“-38mm</a:t>
            </a:r>
            <a:r>
              <a:rPr lang="zh-CN" altLang="en-US" sz="2000" dirty="0">
                <a:ea typeface="微软雅黑" pitchFamily="34" charset="-122"/>
                <a:sym typeface="微软雅黑" pitchFamily="34" charset="-122"/>
              </a:rPr>
              <a:t>；</a:t>
            </a:r>
            <a:r>
              <a:rPr lang="en-US" altLang="zh-CN" sz="2000" dirty="0">
                <a:ea typeface="微软雅黑" pitchFamily="34" charset="-122"/>
                <a:sym typeface="微软雅黑" pitchFamily="34" charset="-122"/>
              </a:rPr>
              <a:t>12“-44mm</a:t>
            </a:r>
            <a:r>
              <a:rPr lang="zh-CN" altLang="en-US" sz="2000" dirty="0">
                <a:ea typeface="微软雅黑" pitchFamily="34" charset="-122"/>
                <a:sym typeface="微软雅黑" pitchFamily="34" charset="-122"/>
              </a:rPr>
              <a:t>；</a:t>
            </a:r>
            <a:endParaRPr lang="en-US" altLang="zh-CN" sz="2000" dirty="0"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9656479">
            <a:off x="6096489" y="1050177"/>
            <a:ext cx="1437905" cy="422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十二角星 20"/>
          <p:cNvSpPr/>
          <p:nvPr/>
        </p:nvSpPr>
        <p:spPr>
          <a:xfrm>
            <a:off x="7216566" y="1254379"/>
            <a:ext cx="1285884" cy="78581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NEW</a:t>
            </a:r>
            <a:endParaRPr lang="zh-CN" altLang="en-US" b="1" dirty="0"/>
          </a:p>
        </p:txBody>
      </p:sp>
      <p:sp>
        <p:nvSpPr>
          <p:cNvPr id="22" name="椭圆 21"/>
          <p:cNvSpPr/>
          <p:nvPr/>
        </p:nvSpPr>
        <p:spPr>
          <a:xfrm>
            <a:off x="5870550" y="1916591"/>
            <a:ext cx="654265" cy="660795"/>
          </a:xfrm>
          <a:prstGeom prst="ellipse">
            <a:avLst/>
          </a:prstGeom>
          <a:noFill/>
          <a:ln w="28575">
            <a:solidFill>
              <a:srgbClr val="FE0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/>
          <p:cNvCxnSpPr/>
          <p:nvPr/>
        </p:nvCxnSpPr>
        <p:spPr>
          <a:xfrm flipH="1" flipV="1">
            <a:off x="4944472" y="2246988"/>
            <a:ext cx="1023020" cy="1631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8830" y="1674101"/>
            <a:ext cx="1152128" cy="114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2205009" y="2018591"/>
            <a:ext cx="3429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Pull this button can instantly enlarge the open width</a:t>
            </a:r>
            <a:endParaRPr lang="zh-CN" altLang="en-US" dirty="0"/>
          </a:p>
        </p:txBody>
      </p:sp>
      <p:pic>
        <p:nvPicPr>
          <p:cNvPr id="16" name="图片 8" descr="IMG_20200102_14385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8" t="16673" r="8344" b="20840"/>
          <a:stretch>
            <a:fillRect/>
          </a:stretch>
        </p:blipFill>
        <p:spPr bwMode="auto">
          <a:xfrm>
            <a:off x="4006225" y="3014410"/>
            <a:ext cx="1897912" cy="178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/>
          <p:cNvSpPr/>
          <p:nvPr/>
        </p:nvSpPr>
        <p:spPr>
          <a:xfrm>
            <a:off x="4660919" y="3922713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/>
        </p:nvCxnSpPr>
        <p:spPr>
          <a:xfrm flipH="1" flipV="1">
            <a:off x="4487635" y="2610429"/>
            <a:ext cx="441395" cy="140532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0"/>
          <p:cNvSpPr txBox="1"/>
          <p:nvPr/>
        </p:nvSpPr>
        <p:spPr>
          <a:xfrm>
            <a:off x="3059833" y="5681767"/>
            <a:ext cx="608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Forbidden to sell to </a:t>
            </a:r>
            <a:r>
              <a:rPr lang="en-US" altLang="zh-CN" sz="2400" b="1" dirty="0" err="1" smtClean="0"/>
              <a:t>Korea,Janpan</a:t>
            </a:r>
            <a:r>
              <a:rPr lang="en-US" altLang="zh-CN" sz="2400" b="1" dirty="0" smtClean="0"/>
              <a:t> and Canada</a:t>
            </a:r>
            <a:endParaRPr lang="zh-CN" altLang="en-US" sz="2400" b="1" dirty="0"/>
          </a:p>
        </p:txBody>
      </p:sp>
      <p:pic>
        <p:nvPicPr>
          <p:cNvPr id="25" name="Picture 6" descr="长"/>
          <p:cNvPicPr>
            <a:picLocks noChangeAspect="1" noChangeArrowheads="1"/>
          </p:cNvPicPr>
          <p:nvPr/>
        </p:nvPicPr>
        <p:blipFill>
          <a:blip r:embed="rId6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0" y="285728"/>
            <a:ext cx="9215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WB- 53Q Quick </a:t>
            </a:r>
            <a:r>
              <a:rPr lang="en-US" altLang="zh-CN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Jaw </a:t>
            </a:r>
            <a:r>
              <a:rPr lang="en-US" altLang="zh-CN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 Wrench</a:t>
            </a:r>
            <a:endParaRPr lang="zh-CN" alt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2967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文本框 30727"/>
          <p:cNvSpPr txBox="1">
            <a:spLocks noChangeArrowheads="1"/>
          </p:cNvSpPr>
          <p:nvPr/>
        </p:nvSpPr>
        <p:spPr bwMode="auto">
          <a:xfrm>
            <a:off x="2162240" y="0"/>
            <a:ext cx="2782232" cy="77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773" tIns="38387" rIns="76773" bIns="38387">
            <a:spAutoFit/>
          </a:bodyPr>
          <a:lstStyle/>
          <a:p>
            <a:pPr>
              <a:spcBef>
                <a:spcPct val="50000"/>
              </a:spcBef>
            </a:pPr>
            <a:endParaRPr lang="en-US" altLang="zh-CN">
              <a:solidFill>
                <a:srgbClr val="FF3300"/>
              </a:solidFill>
            </a:endParaRPr>
          </a:p>
          <a:p>
            <a:pPr>
              <a:spcBef>
                <a:spcPct val="50000"/>
              </a:spcBef>
            </a:pPr>
            <a:endParaRPr lang="en-US" altLang="zh-CN">
              <a:solidFill>
                <a:srgbClr val="FF3300"/>
              </a:solidFill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392877" y="1556792"/>
            <a:ext cx="5173798" cy="285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19" tIns="40060" rIns="80119" bIns="40060">
            <a:sp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 Size: 6’’ 8’’ 10’’ 12’’ 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b="1" dirty="0" smtClean="0">
                <a:solidFill>
                  <a:srgbClr val="0070C0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Design </a:t>
            </a:r>
            <a:r>
              <a:rPr lang="en-US" altLang="zh-CN" sz="2000" b="1" dirty="0">
                <a:solidFill>
                  <a:srgbClr val="0070C0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with </a:t>
            </a:r>
            <a:r>
              <a:rPr lang="en-US" altLang="zh-CN" sz="2000" b="1" dirty="0" smtClean="0">
                <a:solidFill>
                  <a:srgbClr val="0070C0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extra wide opening</a:t>
            </a:r>
            <a:endParaRPr lang="en-US" altLang="zh-CN" sz="2000" b="1" dirty="0">
              <a:solidFill>
                <a:srgbClr val="0070C0"/>
              </a:solidFill>
              <a:ea typeface="微软雅黑" pitchFamily="34" charset="-122"/>
              <a:cs typeface="Arial" charset="0"/>
              <a:sym typeface="微软雅黑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 smtClean="0">
                <a:ea typeface="微软雅黑" pitchFamily="34" charset="-122"/>
                <a:sym typeface="微软雅黑" pitchFamily="34" charset="-122"/>
              </a:rPr>
              <a:t> 6“-34mm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 smtClean="0">
                <a:ea typeface="微软雅黑" pitchFamily="34" charset="-122"/>
                <a:sym typeface="微软雅黑" pitchFamily="34" charset="-122"/>
              </a:rPr>
              <a:t> 8</a:t>
            </a:r>
            <a:r>
              <a:rPr lang="en-US" altLang="zh-CN" sz="2000" dirty="0">
                <a:ea typeface="微软雅黑" pitchFamily="34" charset="-122"/>
                <a:sym typeface="微软雅黑" pitchFamily="34" charset="-122"/>
              </a:rPr>
              <a:t>“-</a:t>
            </a:r>
            <a:r>
              <a:rPr lang="en-US" altLang="zh-CN" sz="2000" dirty="0" smtClean="0">
                <a:ea typeface="微软雅黑" pitchFamily="34" charset="-122"/>
                <a:sym typeface="微软雅黑" pitchFamily="34" charset="-122"/>
              </a:rPr>
              <a:t>39mm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dirty="0" smtClean="0">
                <a:ea typeface="微软雅黑" pitchFamily="34" charset="-122"/>
                <a:sym typeface="微软雅黑" pitchFamily="34" charset="-122"/>
              </a:rPr>
              <a:t>10“-50m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 smtClean="0">
                <a:ea typeface="微软雅黑" pitchFamily="34" charset="-122"/>
                <a:sym typeface="微软雅黑" pitchFamily="34" charset="-122"/>
              </a:rPr>
              <a:t> 12“-60mm</a:t>
            </a:r>
            <a:endParaRPr lang="en-US" altLang="zh-CN" sz="2000" dirty="0"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7" name="矩形 9"/>
          <p:cNvSpPr>
            <a:spLocks noChangeArrowheads="1"/>
          </p:cNvSpPr>
          <p:nvPr/>
        </p:nvSpPr>
        <p:spPr bwMode="auto">
          <a:xfrm>
            <a:off x="3777438" y="288939"/>
            <a:ext cx="3816807" cy="28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zh-CN" sz="21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ADJUSTABLE  WRENCH</a:t>
            </a:r>
            <a:endParaRPr lang="zh-CN" altLang="en-US" sz="21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520" y="1289923"/>
            <a:ext cx="3687239" cy="27871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401" y="4059268"/>
            <a:ext cx="5517358" cy="262150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825346" y="3607733"/>
            <a:ext cx="3087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Forbidden to sell to </a:t>
            </a:r>
            <a:r>
              <a:rPr lang="en-US" altLang="zh-CN" b="1" dirty="0" err="1" smtClean="0"/>
              <a:t>UK,Poland</a:t>
            </a:r>
            <a:endParaRPr lang="zh-CN" altLang="en-US" b="1" dirty="0"/>
          </a:p>
        </p:txBody>
      </p:sp>
      <p:pic>
        <p:nvPicPr>
          <p:cNvPr id="12" name="Picture 6" descr="长"/>
          <p:cNvPicPr>
            <a:picLocks noChangeAspect="1" noChangeArrowheads="1"/>
          </p:cNvPicPr>
          <p:nvPr/>
        </p:nvPicPr>
        <p:blipFill>
          <a:blip r:embed="rId5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-71502" y="214290"/>
            <a:ext cx="4214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WB- </a:t>
            </a: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53H Extra wide opening capacity </a:t>
            </a:r>
            <a:r>
              <a:rPr lang="en-US" altLang="zh-CN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adjuatable</a:t>
            </a:r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wrench</a:t>
            </a:r>
            <a:endParaRPr lang="zh-CN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9589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8" y="1249753"/>
            <a:ext cx="4192434" cy="2723220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890078"/>
            <a:ext cx="3135862" cy="170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12"/>
          <p:cNvSpPr>
            <a:spLocks noChangeArrowheads="1"/>
          </p:cNvSpPr>
          <p:nvPr/>
        </p:nvSpPr>
        <p:spPr bwMode="auto">
          <a:xfrm>
            <a:off x="142844" y="1428736"/>
            <a:ext cx="5941324" cy="331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19" tIns="40060" rIns="80119" bIns="40060">
            <a:sp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Size:   only 10”  is available,8”will be 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sz="2000" dirty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  developed soon.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 smtClean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Torque </a:t>
            </a:r>
            <a:r>
              <a:rPr lang="en-US" altLang="zh-CN" sz="2000" dirty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meet ANSI</a:t>
            </a:r>
            <a:r>
              <a:rPr lang="en-US" altLang="zh-CN" sz="2000" dirty="0" smtClean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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 smtClean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Open capability : 30mm; Body length: 254mm</a:t>
            </a:r>
            <a:endParaRPr lang="en-US" altLang="zh-CN" sz="2000" dirty="0">
              <a:solidFill>
                <a:srgbClr val="0C0C0C"/>
              </a:solidFill>
              <a:ea typeface="微软雅黑" pitchFamily="34" charset="-122"/>
              <a:cs typeface="Arial" charset="0"/>
              <a:sym typeface="微软雅黑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b="1" dirty="0" smtClean="0">
                <a:solidFill>
                  <a:srgbClr val="0070C0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Special handle design strength the locking force</a:t>
            </a:r>
            <a:endParaRPr lang="en-US" altLang="zh-CN" sz="2000" b="1" dirty="0">
              <a:solidFill>
                <a:srgbClr val="0070C0"/>
              </a:solidFill>
              <a:ea typeface="微软雅黑" pitchFamily="34" charset="-122"/>
              <a:cs typeface="Arial" charset="0"/>
              <a:sym typeface="微软雅黑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b="1" dirty="0" smtClean="0">
                <a:solidFill>
                  <a:srgbClr val="0070C0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Convenient to </a:t>
            </a:r>
            <a:r>
              <a:rPr lang="en-US" altLang="zh-CN" sz="2000" b="1" dirty="0">
                <a:solidFill>
                  <a:srgbClr val="0070C0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remove rusted </a:t>
            </a:r>
            <a:r>
              <a:rPr lang="en-US" altLang="zh-CN" sz="2000" b="1" dirty="0" smtClean="0">
                <a:solidFill>
                  <a:srgbClr val="0070C0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or tight bolts </a:t>
            </a:r>
            <a:r>
              <a:rPr lang="en-US" altLang="zh-CN" sz="2000" b="1" dirty="0">
                <a:solidFill>
                  <a:srgbClr val="0070C0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and </a:t>
            </a:r>
            <a:r>
              <a:rPr lang="en-US" altLang="zh-CN" sz="2000" b="1" dirty="0" smtClean="0">
                <a:solidFill>
                  <a:srgbClr val="0070C0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nuts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b="1" dirty="0">
                <a:solidFill>
                  <a:srgbClr val="0070C0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</a:t>
            </a:r>
            <a:r>
              <a:rPr lang="en-US" altLang="zh-CN" sz="2000" b="1" dirty="0" smtClean="0">
                <a:solidFill>
                  <a:srgbClr val="0070C0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With Comfortable Grip Handle </a:t>
            </a:r>
            <a:endParaRPr lang="zh-CN" altLang="en-US" sz="2000" b="1" dirty="0">
              <a:solidFill>
                <a:srgbClr val="0070C0"/>
              </a:solidFill>
              <a:ea typeface="微软雅黑" pitchFamily="34" charset="-122"/>
              <a:cs typeface="Arial" charset="0"/>
              <a:sym typeface="微软雅黑" pitchFamily="34" charset="-122"/>
            </a:endParaRPr>
          </a:p>
        </p:txBody>
      </p:sp>
      <p:sp>
        <p:nvSpPr>
          <p:cNvPr id="12" name="矩形 9"/>
          <p:cNvSpPr>
            <a:spLocks noChangeArrowheads="1"/>
          </p:cNvSpPr>
          <p:nvPr/>
        </p:nvSpPr>
        <p:spPr bwMode="auto">
          <a:xfrm>
            <a:off x="4003949" y="432430"/>
            <a:ext cx="3578577" cy="25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100" b="1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NEW PRODUCTION</a:t>
            </a:r>
            <a:endParaRPr lang="zh-CN" altLang="en-US" sz="2100" b="1" dirty="0" smtClean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 eaLnBrk="1" hangingPunct="1"/>
            <a:endParaRPr lang="zh-CN" altLang="en-US" sz="21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5364088" y="4389466"/>
            <a:ext cx="3583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Forbidden to sell to Korea</a:t>
            </a:r>
            <a:endParaRPr lang="zh-CN" altLang="en-US" sz="2400" b="1" dirty="0"/>
          </a:p>
        </p:txBody>
      </p:sp>
      <p:pic>
        <p:nvPicPr>
          <p:cNvPr id="13" name="Picture 6" descr="长"/>
          <p:cNvPicPr>
            <a:picLocks noChangeAspect="1" noChangeArrowheads="1"/>
          </p:cNvPicPr>
          <p:nvPr/>
        </p:nvPicPr>
        <p:blipFill>
          <a:blip r:embed="rId4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285728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Locking </a:t>
            </a:r>
            <a:r>
              <a:rPr lang="en-US" altLang="zh-CN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Adjustable Wrench</a:t>
            </a:r>
            <a:endParaRPr lang="zh-CN" alt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832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1"/>
          <p:cNvSpPr txBox="1">
            <a:spLocks/>
          </p:cNvSpPr>
          <p:nvPr/>
        </p:nvSpPr>
        <p:spPr bwMode="auto">
          <a:xfrm>
            <a:off x="251520" y="1412778"/>
            <a:ext cx="6264696" cy="504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0000" tIns="46800" rIns="90000" bIns="46800" numCol="1" anchor="ctr" anchorCtr="0" compatLnSpc="1"/>
          <a:lstStyle/>
          <a:p>
            <a:pPr eaLnBrk="0" hangingPunct="0"/>
            <a:endParaRPr lang="zh-CN" altLang="en-US" sz="2000" i="0" dirty="0">
              <a:solidFill>
                <a:srgbClr val="FF0000"/>
              </a:solidFill>
              <a:latin typeface="黑体" pitchFamily="2" charset="-122"/>
              <a:ea typeface="黑体" pitchFamily="2" charset="-122"/>
              <a:sym typeface="微软雅黑" pitchFamily="34" charset="-122"/>
            </a:endParaRPr>
          </a:p>
        </p:txBody>
      </p:sp>
      <p:pic>
        <p:nvPicPr>
          <p:cNvPr id="10" name="Picture 6" descr="长"/>
          <p:cNvPicPr>
            <a:picLocks noChangeAspect="1" noChangeArrowheads="1"/>
          </p:cNvPicPr>
          <p:nvPr/>
        </p:nvPicPr>
        <p:blipFill>
          <a:blip r:embed="rId2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571472" y="357166"/>
            <a:ext cx="31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New design  adjustable wrench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pic>
        <p:nvPicPr>
          <p:cNvPr id="6" name="图片 7" descr="1.WB-56E.jpg"/>
          <p:cNvPicPr>
            <a:picLocks noChangeAspect="1"/>
          </p:cNvPicPr>
          <p:nvPr/>
        </p:nvPicPr>
        <p:blipFill>
          <a:blip r:embed="rId3" cstate="print"/>
          <a:srcRect l="2354" t="20840" r="3136" b="9384"/>
          <a:stretch>
            <a:fillRect/>
          </a:stretch>
        </p:blipFill>
        <p:spPr bwMode="auto">
          <a:xfrm>
            <a:off x="500034" y="1071546"/>
            <a:ext cx="5429288" cy="300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571604" y="4286256"/>
            <a:ext cx="63579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sz="2400" dirty="0" smtClean="0"/>
              <a:t>ITEM NO:WB- 56E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sz="2400" dirty="0" smtClean="0"/>
              <a:t>Size:  10’’ 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sz="2400" dirty="0" smtClean="0"/>
              <a:t>10” Body length: 260mm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sz="2400" dirty="0" smtClean="0"/>
              <a:t>Opening Capacity: 12-95mm</a:t>
            </a:r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sz="2400" dirty="0" err="1" smtClean="0"/>
              <a:t>Aluminium</a:t>
            </a:r>
            <a:r>
              <a:rPr lang="en-US" altLang="zh-CN" sz="2400" dirty="0" smtClean="0"/>
              <a:t> body for light  weight</a:t>
            </a:r>
            <a:endParaRPr lang="zh-CN" altLang="en-US" sz="2400" dirty="0"/>
          </a:p>
          <a:p>
            <a:pPr marL="342900" indent="-342900">
              <a:buClr>
                <a:srgbClr val="0070C0"/>
              </a:buClr>
            </a:pPr>
            <a:endParaRPr lang="en-US" altLang="zh-CN" dirty="0" smtClean="0"/>
          </a:p>
          <a:p>
            <a:pPr marL="342900" indent="-342900">
              <a:buClr>
                <a:srgbClr val="0070C0"/>
              </a:buClr>
              <a:buFont typeface="+mj-lt"/>
              <a:buAutoNum type="alphaLcPeriod"/>
            </a:pPr>
            <a:endParaRPr lang="en-US" altLang="zh-CN" dirty="0"/>
          </a:p>
          <a:p>
            <a:pPr>
              <a:buClr>
                <a:srgbClr val="0070C0"/>
              </a:buClr>
            </a:pPr>
            <a:endParaRPr lang="en-US" altLang="zh-CN" dirty="0" smtClean="0"/>
          </a:p>
          <a:p>
            <a:pPr marL="342900" indent="-342900">
              <a:buClr>
                <a:srgbClr val="0070C0"/>
              </a:buClr>
              <a:buFont typeface="Wingdings" panose="05000000000000000000" pitchFamily="2" charset="2"/>
              <a:buChar char="l"/>
            </a:pPr>
            <a:endParaRPr lang="en-US" altLang="zh-CN" dirty="0" smtClean="0"/>
          </a:p>
        </p:txBody>
      </p:sp>
      <p:sp>
        <p:nvSpPr>
          <p:cNvPr id="16" name="十二角星 15"/>
          <p:cNvSpPr/>
          <p:nvPr/>
        </p:nvSpPr>
        <p:spPr>
          <a:xfrm>
            <a:off x="6143636" y="1214422"/>
            <a:ext cx="2643206" cy="928694"/>
          </a:xfrm>
          <a:prstGeom prst="star1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</a:rPr>
              <a:t>PATENTED</a:t>
            </a:r>
            <a:endParaRPr lang="zh-CN" alt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1"/>
          <p:cNvSpPr txBox="1">
            <a:spLocks/>
          </p:cNvSpPr>
          <p:nvPr/>
        </p:nvSpPr>
        <p:spPr bwMode="auto">
          <a:xfrm>
            <a:off x="251520" y="1412778"/>
            <a:ext cx="6264696" cy="504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0000" tIns="46800" rIns="90000" bIns="46800" numCol="1" anchor="ctr" anchorCtr="0" compatLnSpc="1"/>
          <a:lstStyle/>
          <a:p>
            <a:pPr eaLnBrk="0" hangingPunct="0"/>
            <a:endParaRPr lang="zh-CN" altLang="en-US" sz="2000" i="0" dirty="0">
              <a:solidFill>
                <a:srgbClr val="FF0000"/>
              </a:solidFill>
              <a:latin typeface="黑体" pitchFamily="2" charset="-122"/>
              <a:ea typeface="黑体" pitchFamily="2" charset="-122"/>
              <a:sym typeface="微软雅黑" pitchFamily="34" charset="-122"/>
            </a:endParaRPr>
          </a:p>
        </p:txBody>
      </p:sp>
      <p:pic>
        <p:nvPicPr>
          <p:cNvPr id="10" name="Picture 6" descr="长"/>
          <p:cNvPicPr>
            <a:picLocks noChangeAspect="1" noChangeArrowheads="1"/>
          </p:cNvPicPr>
          <p:nvPr/>
        </p:nvPicPr>
        <p:blipFill>
          <a:blip r:embed="rId2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571472" y="357166"/>
            <a:ext cx="31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New design  adjustable wrench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pic>
        <p:nvPicPr>
          <p:cNvPr id="7" name="图片 6" descr="微信图片_202302241422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357298"/>
            <a:ext cx="3867161" cy="4824225"/>
          </a:xfrm>
          <a:prstGeom prst="rect">
            <a:avLst/>
          </a:prstGeom>
        </p:spPr>
      </p:pic>
      <p:pic>
        <p:nvPicPr>
          <p:cNvPr id="8" name="图片 7" descr="微信图片_202302241422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1285860"/>
            <a:ext cx="3286148" cy="5094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21"/>
          <p:cNvSpPr txBox="1"/>
          <p:nvPr/>
        </p:nvSpPr>
        <p:spPr bwMode="auto">
          <a:xfrm>
            <a:off x="251135" y="1340500"/>
            <a:ext cx="6264780" cy="5053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9984" tIns="46792" rIns="89984" bIns="46792" anchor="ctr"/>
          <a:lstStyle/>
          <a:p>
            <a:pPr>
              <a:spcBef>
                <a:spcPct val="50000"/>
              </a:spcBef>
            </a:pPr>
            <a:endParaRPr lang="zh-CN" altLang="en-US" sz="2400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0249" name="AutoShape 3" descr="D:\我的文档\Documents\Tencent Files\913649976\Image\C2C\Y@TIh3MWJK6WW41Z{R%CG.jpg"/>
          <p:cNvSpPr>
            <a:spLocks noChangeAspect="1" noChangeArrowheads="1"/>
          </p:cNvSpPr>
          <p:nvPr/>
        </p:nvSpPr>
        <p:spPr bwMode="auto">
          <a:xfrm>
            <a:off x="0" y="0"/>
            <a:ext cx="305434" cy="3052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4" name="矩形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04873" y="332080"/>
            <a:ext cx="3815882" cy="2836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Foldable bolt cutter</a:t>
            </a:r>
          </a:p>
        </p:txBody>
      </p:sp>
      <p:pic>
        <p:nvPicPr>
          <p:cNvPr id="9" name="Picture 6" descr="长"/>
          <p:cNvPicPr>
            <a:picLocks noChangeAspect="1" noChangeArrowheads="1"/>
          </p:cNvPicPr>
          <p:nvPr/>
        </p:nvPicPr>
        <p:blipFill>
          <a:blip r:embed="rId5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7158" y="285728"/>
            <a:ext cx="371477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sym typeface="+mn-ea"/>
              </a:rPr>
              <a:t>Locking Pliers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13" name="矩形 1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460" y="491490"/>
            <a:ext cx="8509000" cy="22028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4" tIns="45712" rIns="91424" bIns="45712">
            <a:no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endParaRPr lang="en-US" altLang="zh-CN" b="1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b="1" dirty="0">
                <a:solidFill>
                  <a:schemeClr val="tx1"/>
                </a:solidFill>
                <a:sym typeface="+mn-ea"/>
              </a:rPr>
              <a:t>Automatic Locking Pliers</a:t>
            </a:r>
            <a:endParaRPr lang="en-US" altLang="zh-CN" b="1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Three kinds:</a:t>
            </a:r>
            <a:r>
              <a:rPr lang="en-US" altLang="zh-CN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Straight Jaw/Long Nose/Curved Jaw</a:t>
            </a:r>
            <a:endParaRPr lang="en-US" altLang="zh-CN" dirty="0" smtClean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 Two rivet connection and grip spring design,makes opening more smoothly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 The product can clamp different sizes because of the rivets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 Spring design,which is more convenient than using grip screw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 New use method:out pushing,is different from regular pilers</a:t>
            </a:r>
          </a:p>
          <a:p>
            <a:pPr indent="0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indent="0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indent="0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indent="0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dirty="0" smtClean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endParaRPr lang="en-US" altLang="zh-CN" dirty="0">
              <a:solidFill>
                <a:srgbClr val="FF0000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/>
          <a:srcRect t="13128" b="37750"/>
          <a:stretch>
            <a:fillRect/>
          </a:stretch>
        </p:blipFill>
        <p:spPr>
          <a:xfrm>
            <a:off x="4326890" y="3644900"/>
            <a:ext cx="4817110" cy="17748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07315" y="3572510"/>
            <a:ext cx="4095750" cy="3072130"/>
          </a:xfrm>
          <a:prstGeom prst="rect">
            <a:avLst/>
          </a:prstGeom>
        </p:spPr>
      </p:pic>
      <p:cxnSp>
        <p:nvCxnSpPr>
          <p:cNvPr id="2" name="直接箭头连接符 1"/>
          <p:cNvCxnSpPr/>
          <p:nvPr/>
        </p:nvCxnSpPr>
        <p:spPr>
          <a:xfrm flipH="1" flipV="1">
            <a:off x="8748395" y="4220845"/>
            <a:ext cx="2540" cy="628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6714490" y="3656965"/>
            <a:ext cx="2393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70C0"/>
                </a:solidFill>
              </a:rPr>
              <a:t>push this way opening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AutoShape 3" descr="D:\我的文档\Documents\Tencent Files\913649976\Image\C2C\Y@TIh3MWJK6WW41Z{R%CG.jpg"/>
          <p:cNvSpPr>
            <a:spLocks noChangeAspect="1" noChangeArrowheads="1"/>
          </p:cNvSpPr>
          <p:nvPr/>
        </p:nvSpPr>
        <p:spPr bwMode="auto">
          <a:xfrm>
            <a:off x="0" y="0"/>
            <a:ext cx="305434" cy="3052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4" name="矩形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04873" y="332080"/>
            <a:ext cx="3815882" cy="2836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Foldable bolt cutter</a:t>
            </a:r>
          </a:p>
        </p:txBody>
      </p:sp>
      <p:pic>
        <p:nvPicPr>
          <p:cNvPr id="9" name="Picture 6" descr="长"/>
          <p:cNvPicPr>
            <a:picLocks noChangeAspect="1" noChangeArrowheads="1"/>
          </p:cNvPicPr>
          <p:nvPr/>
        </p:nvPicPr>
        <p:blipFill>
          <a:blip r:embed="rId4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6870" y="285750"/>
            <a:ext cx="4305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1.Straight Jaw Locking Pliers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95331" y="378872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Logo position(forging, </a:t>
            </a:r>
            <a:r>
              <a:rPr lang="en-US" altLang="zh-CN" dirty="0" err="1" smtClean="0"/>
              <a:t>Lasering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t="22974" b="29930"/>
          <a:stretch>
            <a:fillRect/>
          </a:stretch>
        </p:blipFill>
        <p:spPr>
          <a:xfrm>
            <a:off x="899795" y="1124585"/>
            <a:ext cx="6819265" cy="240919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>
            <a:off x="5227955" y="1828165"/>
            <a:ext cx="855980" cy="21043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00965" y="3649980"/>
            <a:ext cx="48171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558ED5"/>
              </a:buClr>
              <a:buFont typeface="Wingdings" panose="05000000000000000000" charset="0"/>
              <a:buChar char="l"/>
            </a:pPr>
            <a:r>
              <a:rPr lang="en-US" altLang="zh-CN"/>
              <a:t>SIZE:8”,10”</a:t>
            </a:r>
          </a:p>
          <a:p>
            <a:pPr marL="285750" indent="-285750">
              <a:buClr>
                <a:srgbClr val="558ED5"/>
              </a:buClr>
              <a:buFont typeface="Wingdings" panose="05000000000000000000" charset="0"/>
              <a:buChar char="l"/>
            </a:pPr>
            <a:r>
              <a:rPr lang="en-US" altLang="zh-CN">
                <a:sym typeface="+mn-ea"/>
              </a:rPr>
              <a:t>Drop forged CRV steel jaws,good toughness</a:t>
            </a:r>
            <a:endParaRPr lang="en-US" altLang="zh-CN"/>
          </a:p>
          <a:p>
            <a:pPr marL="285750" indent="-285750">
              <a:buClr>
                <a:srgbClr val="558ED5"/>
              </a:buClr>
              <a:buFont typeface="Wingdings" panose="05000000000000000000" charset="0"/>
              <a:buChar char="l"/>
            </a:pPr>
            <a:r>
              <a:rPr lang="en-US" altLang="zh-CN">
                <a:sym typeface="+mn-ea"/>
              </a:rPr>
              <a:t>The clamping performance exceeds ANSI stanard,can clamp prism objects</a:t>
            </a:r>
            <a:endParaRPr lang="en-US" altLang="zh-CN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/>
          <a:srcRect l="26757" r="25306"/>
          <a:stretch>
            <a:fillRect/>
          </a:stretch>
        </p:blipFill>
        <p:spPr>
          <a:xfrm rot="16200000">
            <a:off x="5442585" y="3053080"/>
            <a:ext cx="1866900" cy="5193030"/>
          </a:xfrm>
          <a:prstGeom prst="rect">
            <a:avLst/>
          </a:prstGeom>
        </p:spPr>
      </p:pic>
      <p:cxnSp>
        <p:nvCxnSpPr>
          <p:cNvPr id="19" name="曲线连接符 18"/>
          <p:cNvCxnSpPr/>
          <p:nvPr/>
        </p:nvCxnSpPr>
        <p:spPr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任意多边形 22"/>
          <p:cNvSpPr/>
          <p:nvPr/>
        </p:nvSpPr>
        <p:spPr>
          <a:xfrm>
            <a:off x="3897630" y="4965700"/>
            <a:ext cx="937895" cy="967105"/>
          </a:xfrm>
          <a:custGeom>
            <a:avLst/>
            <a:gdLst>
              <a:gd name="connisteX0" fmla="*/ 370695 w 937707"/>
              <a:gd name="connsiteY0" fmla="*/ 0 h 967252"/>
              <a:gd name="connisteX1" fmla="*/ 3030 w 937707"/>
              <a:gd name="connsiteY1" fmla="*/ 681355 h 967252"/>
              <a:gd name="connisteX2" fmla="*/ 559290 w 937707"/>
              <a:gd name="connsiteY2" fmla="*/ 959485 h 967252"/>
              <a:gd name="connisteX3" fmla="*/ 935845 w 937707"/>
              <a:gd name="connsiteY3" fmla="*/ 475615 h 967252"/>
              <a:gd name="connisteX4" fmla="*/ 666605 w 937707"/>
              <a:gd name="connsiteY4" fmla="*/ 116840 h 967252"/>
              <a:gd name="connisteX5" fmla="*/ 335135 w 937707"/>
              <a:gd name="connsiteY5" fmla="*/ 8890 h 967252"/>
              <a:gd name="connisteX6" fmla="*/ 352915 w 937707"/>
              <a:gd name="connsiteY6" fmla="*/ 36195 h 9672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937708" h="967252">
                <a:moveTo>
                  <a:pt x="370696" y="0"/>
                </a:moveTo>
                <a:cubicBezTo>
                  <a:pt x="286241" y="130810"/>
                  <a:pt x="-34434" y="489585"/>
                  <a:pt x="3031" y="681355"/>
                </a:cubicBezTo>
                <a:cubicBezTo>
                  <a:pt x="40496" y="873125"/>
                  <a:pt x="372601" y="1000760"/>
                  <a:pt x="559291" y="959485"/>
                </a:cubicBezTo>
                <a:cubicBezTo>
                  <a:pt x="745981" y="918210"/>
                  <a:pt x="914256" y="643890"/>
                  <a:pt x="935846" y="475615"/>
                </a:cubicBezTo>
                <a:cubicBezTo>
                  <a:pt x="957436" y="307340"/>
                  <a:pt x="786621" y="210185"/>
                  <a:pt x="666606" y="116840"/>
                </a:cubicBezTo>
                <a:cubicBezTo>
                  <a:pt x="546591" y="23495"/>
                  <a:pt x="398001" y="24765"/>
                  <a:pt x="335136" y="88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AutoShape 3" descr="D:\我的文档\Documents\Tencent Files\913649976\Image\C2C\Y@TIh3MWJK6WW41Z{R%CG.jpg"/>
          <p:cNvSpPr>
            <a:spLocks noChangeAspect="1" noChangeArrowheads="1"/>
          </p:cNvSpPr>
          <p:nvPr/>
        </p:nvSpPr>
        <p:spPr bwMode="auto">
          <a:xfrm>
            <a:off x="0" y="0"/>
            <a:ext cx="305434" cy="3052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4" name="矩形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04873" y="332080"/>
            <a:ext cx="3815882" cy="2836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Foldable bolt cutter</a:t>
            </a:r>
          </a:p>
        </p:txBody>
      </p:sp>
      <p:pic>
        <p:nvPicPr>
          <p:cNvPr id="9" name="Picture 6" descr="长"/>
          <p:cNvPicPr>
            <a:picLocks noChangeAspect="1" noChangeArrowheads="1"/>
          </p:cNvPicPr>
          <p:nvPr/>
        </p:nvPicPr>
        <p:blipFill>
          <a:blip r:embed="rId3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6870" y="285750"/>
            <a:ext cx="4241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1.Straight Jaw Locking Pliers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505450" y="5010785"/>
            <a:ext cx="33343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Two rivets make locking pliers more </a:t>
            </a:r>
            <a:r>
              <a:rPr lang="en-US" altLang="zh-CN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smoothly</a:t>
            </a:r>
          </a:p>
          <a:p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rcRect l="23103" r="17139"/>
          <a:stretch>
            <a:fillRect/>
          </a:stretch>
        </p:blipFill>
        <p:spPr>
          <a:xfrm>
            <a:off x="7092315" y="1108710"/>
            <a:ext cx="1703705" cy="38017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736850" y="1451610"/>
            <a:ext cx="3635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Ergonomic </a:t>
            </a:r>
            <a:r>
              <a:rPr lang="en-US" altLang="zh-CN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bi-material Anti-slip grips provide greater control and comfort in clamping</a:t>
            </a:r>
            <a:endParaRPr lang="en-US" altLang="zh-CN"/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5723890" y="2204720"/>
            <a:ext cx="1888490" cy="15417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315" y="2636520"/>
            <a:ext cx="4766945" cy="3575685"/>
          </a:xfrm>
          <a:prstGeom prst="rect">
            <a:avLst/>
          </a:prstGeom>
        </p:spPr>
      </p:pic>
      <p:cxnSp>
        <p:nvCxnSpPr>
          <p:cNvPr id="16" name="直接箭头连接符 15"/>
          <p:cNvCxnSpPr/>
          <p:nvPr/>
        </p:nvCxnSpPr>
        <p:spPr>
          <a:xfrm>
            <a:off x="1561465" y="4239895"/>
            <a:ext cx="4018915" cy="98933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任意多边形 6"/>
          <p:cNvSpPr/>
          <p:nvPr/>
        </p:nvSpPr>
        <p:spPr>
          <a:xfrm>
            <a:off x="367030" y="4093845"/>
            <a:ext cx="1649095" cy="1044575"/>
          </a:xfrm>
          <a:custGeom>
            <a:avLst/>
            <a:gdLst>
              <a:gd name="connisteX0" fmla="*/ 576034 w 1649047"/>
              <a:gd name="connsiteY0" fmla="*/ 163987 h 1044775"/>
              <a:gd name="connisteX1" fmla="*/ 1994 w 1649047"/>
              <a:gd name="connsiteY1" fmla="*/ 433227 h 1044775"/>
              <a:gd name="connisteX2" fmla="*/ 450304 w 1649047"/>
              <a:gd name="connsiteY2" fmla="*/ 1033302 h 1044775"/>
              <a:gd name="connisteX3" fmla="*/ 1266279 w 1649047"/>
              <a:gd name="connsiteY3" fmla="*/ 746917 h 1044775"/>
              <a:gd name="connisteX4" fmla="*/ 1642834 w 1649047"/>
              <a:gd name="connsiteY4" fmla="*/ 334167 h 1044775"/>
              <a:gd name="connisteX5" fmla="*/ 1436459 w 1649047"/>
              <a:gd name="connsiteY5" fmla="*/ 29367 h 1044775"/>
              <a:gd name="connisteX6" fmla="*/ 1005929 w 1649047"/>
              <a:gd name="connsiteY6" fmla="*/ 56672 h 1044775"/>
              <a:gd name="connisteX7" fmla="*/ 226149 w 1649047"/>
              <a:gd name="connsiteY7" fmla="*/ 289717 h 10447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1649048" h="1044776">
                <a:moveTo>
                  <a:pt x="576034" y="163988"/>
                </a:moveTo>
                <a:cubicBezTo>
                  <a:pt x="452209" y="205898"/>
                  <a:pt x="27394" y="259238"/>
                  <a:pt x="1994" y="433228"/>
                </a:cubicBezTo>
                <a:cubicBezTo>
                  <a:pt x="-23406" y="607218"/>
                  <a:pt x="197574" y="970438"/>
                  <a:pt x="450304" y="1033303"/>
                </a:cubicBezTo>
                <a:cubicBezTo>
                  <a:pt x="703034" y="1096168"/>
                  <a:pt x="1027519" y="886618"/>
                  <a:pt x="1266279" y="746918"/>
                </a:cubicBezTo>
                <a:cubicBezTo>
                  <a:pt x="1505039" y="607218"/>
                  <a:pt x="1608544" y="477678"/>
                  <a:pt x="1642834" y="334168"/>
                </a:cubicBezTo>
                <a:cubicBezTo>
                  <a:pt x="1677124" y="190658"/>
                  <a:pt x="1564094" y="84613"/>
                  <a:pt x="1436459" y="29368"/>
                </a:cubicBezTo>
                <a:cubicBezTo>
                  <a:pt x="1308824" y="-25877"/>
                  <a:pt x="1247864" y="4603"/>
                  <a:pt x="1005929" y="56673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99795" y="5156835"/>
            <a:ext cx="38379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</a:rPr>
              <a:t>Tighten by adjusting this screw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AutoShape 3" descr="D:\我的文档\Documents\Tencent Files\913649976\Image\C2C\Y@TIh3MWJK6WW41Z{R%CG.jpg"/>
          <p:cNvSpPr>
            <a:spLocks noChangeAspect="1" noChangeArrowheads="1"/>
          </p:cNvSpPr>
          <p:nvPr/>
        </p:nvSpPr>
        <p:spPr bwMode="auto">
          <a:xfrm>
            <a:off x="0" y="0"/>
            <a:ext cx="305434" cy="3052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4" name="矩形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04873" y="332080"/>
            <a:ext cx="3815882" cy="2836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Foldable bolt cutter</a:t>
            </a:r>
          </a:p>
        </p:txBody>
      </p:sp>
      <p:pic>
        <p:nvPicPr>
          <p:cNvPr id="9" name="Picture 6" descr="长"/>
          <p:cNvPicPr>
            <a:picLocks noChangeAspect="1" noChangeArrowheads="1"/>
          </p:cNvPicPr>
          <p:nvPr/>
        </p:nvPicPr>
        <p:blipFill>
          <a:blip r:embed="rId3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7158" y="285728"/>
            <a:ext cx="371477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2.Long Nose Locking Pliers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691640" y="4652645"/>
            <a:ext cx="62001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558ED5"/>
              </a:buClr>
              <a:buFont typeface="Wingdings" panose="05000000000000000000" charset="0"/>
              <a:buChar char="l"/>
            </a:pPr>
            <a:r>
              <a:rPr lang="en-US" altLang="zh-CN"/>
              <a:t>SIZE:7”</a:t>
            </a:r>
          </a:p>
          <a:p>
            <a:pPr marL="285750" indent="-285750">
              <a:buClr>
                <a:srgbClr val="558ED5"/>
              </a:buClr>
              <a:buFont typeface="Wingdings" panose="05000000000000000000" charset="0"/>
              <a:buChar char="l"/>
            </a:pPr>
            <a:r>
              <a:rPr lang="en-US" altLang="zh-CN"/>
              <a:t>Long nose design suitable for narrow space</a:t>
            </a:r>
          </a:p>
          <a:p>
            <a:pPr marL="285750" indent="-285750">
              <a:buClr>
                <a:srgbClr val="558ED5"/>
              </a:buClr>
              <a:buFont typeface="Wingdings" panose="05000000000000000000" charset="0"/>
              <a:buChar char="l"/>
            </a:pPr>
            <a:r>
              <a:rPr lang="en-US" altLang="zh-CN">
                <a:sym typeface="+mn-ea"/>
              </a:rPr>
              <a:t>Drop forged CRV steel jaws,good toughness</a:t>
            </a:r>
          </a:p>
          <a:p>
            <a:pPr marL="285750" indent="-285750">
              <a:buClr>
                <a:srgbClr val="558ED5"/>
              </a:buClr>
              <a:buFont typeface="Wingdings" panose="05000000000000000000" charset="0"/>
              <a:buChar char="l"/>
            </a:pPr>
            <a:r>
              <a:rPr lang="en-US" altLang="zh-CN">
                <a:sym typeface="+mn-ea"/>
              </a:rPr>
              <a:t>Punched steel plate handle,heat treated,make the jaw harder</a:t>
            </a:r>
            <a:endParaRPr lang="en-US" altLang="zh-CN"/>
          </a:p>
          <a:p>
            <a:pPr marL="285750" indent="-285750">
              <a:buClr>
                <a:srgbClr val="558ED5"/>
              </a:buClr>
              <a:buFont typeface="Wingdings" panose="05000000000000000000" charset="0"/>
              <a:buChar char="l"/>
            </a:pPr>
            <a:r>
              <a:rPr lang="en-US" altLang="zh-CN">
                <a:sym typeface="+mn-ea"/>
              </a:rPr>
              <a:t>The clamping performance exceeds ANSI stanard,can clamp prism objects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12878" t="27483" r="9245" b="33628"/>
          <a:stretch>
            <a:fillRect/>
          </a:stretch>
        </p:blipFill>
        <p:spPr>
          <a:xfrm>
            <a:off x="1187450" y="1628775"/>
            <a:ext cx="6924040" cy="25933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AutoShape 3" descr="D:\我的文档\Documents\Tencent Files\913649976\Image\C2C\Y@TIh3MWJK6WW41Z{R%CG.jpg"/>
          <p:cNvSpPr>
            <a:spLocks noChangeAspect="1" noChangeArrowheads="1"/>
          </p:cNvSpPr>
          <p:nvPr/>
        </p:nvSpPr>
        <p:spPr bwMode="auto">
          <a:xfrm>
            <a:off x="0" y="0"/>
            <a:ext cx="305434" cy="3052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4" name="矩形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04873" y="332080"/>
            <a:ext cx="3815882" cy="2836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Foldable bolt cutter</a:t>
            </a:r>
          </a:p>
        </p:txBody>
      </p:sp>
      <p:pic>
        <p:nvPicPr>
          <p:cNvPr id="9" name="Picture 6" descr="长"/>
          <p:cNvPicPr>
            <a:picLocks noChangeAspect="1" noChangeArrowheads="1"/>
          </p:cNvPicPr>
          <p:nvPr/>
        </p:nvPicPr>
        <p:blipFill>
          <a:blip r:embed="rId4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7158" y="285728"/>
            <a:ext cx="371477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3.Curved Jaw Locking Pliers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 t="13283" b="37992"/>
          <a:stretch>
            <a:fillRect/>
          </a:stretch>
        </p:blipFill>
        <p:spPr>
          <a:xfrm>
            <a:off x="251460" y="1124585"/>
            <a:ext cx="5015865" cy="18332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5600" y="3429000"/>
            <a:ext cx="3451860" cy="25888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435600" y="1268730"/>
            <a:ext cx="37382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Clr>
                <a:srgbClr val="558ED5"/>
              </a:buClr>
              <a:buFont typeface="Wingdings" panose="05000000000000000000" charset="0"/>
              <a:buChar char="l"/>
            </a:pPr>
            <a:r>
              <a:rPr lang="en-US" altLang="zh-CN"/>
              <a:t>  SIZE:6”,8”,10”</a:t>
            </a:r>
          </a:p>
          <a:p>
            <a:pPr indent="0">
              <a:buClr>
                <a:srgbClr val="558ED5"/>
              </a:buClr>
              <a:buFont typeface="Wingdings" panose="05000000000000000000" charset="0"/>
              <a:buChar char="l"/>
            </a:pPr>
            <a:r>
              <a:rPr lang="en-US" altLang="zh-CN">
                <a:sym typeface="+mn-ea"/>
              </a:rPr>
              <a:t>  Drop forged CRV steel jaws,good toughness</a:t>
            </a:r>
            <a:endParaRPr lang="en-US" altLang="zh-CN"/>
          </a:p>
          <a:p>
            <a:pPr marL="285750" indent="-285750">
              <a:buClr>
                <a:srgbClr val="558ED5"/>
              </a:buClr>
              <a:buFont typeface="Wingdings" panose="05000000000000000000" charset="0"/>
              <a:buChar char="l"/>
            </a:pPr>
            <a:r>
              <a:rPr lang="en-US" altLang="zh-CN">
                <a:sym typeface="+mn-ea"/>
              </a:rPr>
              <a:t>The clamping performance exceeds ANSI stanard,can clamp prism objects</a:t>
            </a:r>
            <a:endParaRPr lang="en-US" altLang="zh-CN"/>
          </a:p>
        </p:txBody>
      </p:sp>
      <p:sp>
        <p:nvSpPr>
          <p:cNvPr id="15" name="文本框 14"/>
          <p:cNvSpPr txBox="1"/>
          <p:nvPr/>
        </p:nvSpPr>
        <p:spPr>
          <a:xfrm>
            <a:off x="5903595" y="6236970"/>
            <a:ext cx="2515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Wider jaws opening</a:t>
            </a: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7235825" y="3872230"/>
            <a:ext cx="266700" cy="63690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>
            <a:endCxn id="15" idx="0"/>
          </p:cNvCxnSpPr>
          <p:nvPr/>
        </p:nvCxnSpPr>
        <p:spPr>
          <a:xfrm flipH="1">
            <a:off x="7161530" y="4248785"/>
            <a:ext cx="251460" cy="19881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/>
          <a:srcRect l="14404" r="28210" b="-2509"/>
          <a:stretch>
            <a:fillRect/>
          </a:stretch>
        </p:blipFill>
        <p:spPr>
          <a:xfrm rot="16200000">
            <a:off x="1796415" y="3048635"/>
            <a:ext cx="2560320" cy="334645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971040" y="6174740"/>
            <a:ext cx="2240915" cy="423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/>
              <a:t>Regular </a:t>
            </a:r>
            <a:r>
              <a:rPr lang="en-US" altLang="zh-CN"/>
              <a:t>Locking P</a:t>
            </a:r>
            <a:r>
              <a:rPr lang="zh-CN" altLang="en-US"/>
              <a:t>liers</a:t>
            </a: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1979295" y="4015740"/>
            <a:ext cx="10160" cy="42100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1989455" y="4203700"/>
            <a:ext cx="998220" cy="1961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07315" y="3055620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</a:rPr>
              <a:t>If c</a:t>
            </a:r>
            <a:r>
              <a:rPr lang="zh-CN" altLang="en-US" b="1">
                <a:solidFill>
                  <a:srgbClr val="0070C0"/>
                </a:solidFill>
              </a:rPr>
              <a:t>ompare</a:t>
            </a:r>
            <a:r>
              <a:rPr lang="en-US" altLang="zh-CN" b="1">
                <a:solidFill>
                  <a:srgbClr val="0070C0"/>
                </a:solidFill>
              </a:rPr>
              <a:t> with other pliers: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21"/>
          <p:cNvSpPr txBox="1"/>
          <p:nvPr/>
        </p:nvSpPr>
        <p:spPr bwMode="auto">
          <a:xfrm>
            <a:off x="251135" y="1340500"/>
            <a:ext cx="6264780" cy="5053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9984" tIns="46792" rIns="89984" bIns="46792" anchor="ctr"/>
          <a:lstStyle/>
          <a:p>
            <a:pPr>
              <a:spcBef>
                <a:spcPct val="50000"/>
              </a:spcBef>
            </a:pPr>
            <a:endParaRPr lang="zh-CN" altLang="en-US" sz="2400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0247" name="矩形 9"/>
          <p:cNvSpPr>
            <a:spLocks noChangeArrowheads="1"/>
          </p:cNvSpPr>
          <p:nvPr/>
        </p:nvSpPr>
        <p:spPr bwMode="auto">
          <a:xfrm>
            <a:off x="3777873" y="285090"/>
            <a:ext cx="3815882" cy="2836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ater pump pliers</a:t>
            </a:r>
            <a:endParaRPr lang="zh-CN" altLang="en-US" sz="21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249" name="AutoShape 3" descr="D:\我的文档\Documents\Tencent Files\913649976\Image\C2C\Y@TIh3MWJK6WW41Z{R%CG.jpg"/>
          <p:cNvSpPr>
            <a:spLocks noChangeAspect="1" noChangeArrowheads="1"/>
          </p:cNvSpPr>
          <p:nvPr/>
        </p:nvSpPr>
        <p:spPr bwMode="auto">
          <a:xfrm>
            <a:off x="0" y="0"/>
            <a:ext cx="305434" cy="3052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857232"/>
            <a:ext cx="6067425" cy="27889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05" y="3962400"/>
            <a:ext cx="4271010" cy="23056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47945" y="4149090"/>
            <a:ext cx="3745865" cy="595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COMPACT SIZE TO FIT 12” TOOL BOX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267585" y="6102985"/>
            <a:ext cx="1442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280mm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339340" y="3051810"/>
            <a:ext cx="1442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500mm</a:t>
            </a:r>
          </a:p>
        </p:txBody>
      </p:sp>
      <p:sp>
        <p:nvSpPr>
          <p:cNvPr id="8" name="矩形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23923" y="332080"/>
            <a:ext cx="3815882" cy="2836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Foldable bolt cutter</a:t>
            </a: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214282" y="3500438"/>
            <a:ext cx="5786478" cy="71438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857224" y="6429396"/>
            <a:ext cx="3929090" cy="1588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" descr="长"/>
          <p:cNvPicPr>
            <a:picLocks noChangeAspect="1" noChangeArrowheads="1"/>
          </p:cNvPicPr>
          <p:nvPr/>
        </p:nvPicPr>
        <p:blipFill>
          <a:blip r:embed="rId5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00034" y="285728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</a:rPr>
              <a:t>Foldable Bolt Cutter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十二角星 16"/>
          <p:cNvSpPr/>
          <p:nvPr/>
        </p:nvSpPr>
        <p:spPr>
          <a:xfrm>
            <a:off x="6500826" y="1571612"/>
            <a:ext cx="2430252" cy="785818"/>
          </a:xfrm>
          <a:prstGeom prst="star1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PATENTED</a:t>
            </a:r>
            <a:endParaRPr lang="zh-CN" alt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4643438" y="214290"/>
            <a:ext cx="2046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+mj-lt"/>
                <a:ea typeface="微软雅黑" pitchFamily="34" charset="-122"/>
                <a:sym typeface="Calibri" pitchFamily="34" charset="0"/>
              </a:rPr>
              <a:t>Locking  Pliers </a:t>
            </a:r>
            <a:endParaRPr lang="zh-CN" altLang="en-US" sz="2400" b="1" dirty="0">
              <a:solidFill>
                <a:schemeClr val="bg1"/>
              </a:solidFill>
              <a:latin typeface="+mj-lt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5720" y="1500174"/>
            <a:ext cx="55007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dirty="0" smtClean="0"/>
              <a:t> Size :10”</a:t>
            </a:r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endParaRPr lang="en-US" altLang="zh-CN" dirty="0" smtClean="0"/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dirty="0"/>
              <a:t>W</a:t>
            </a:r>
            <a:r>
              <a:rPr lang="en-US" altLang="zh-CN" dirty="0" smtClean="0"/>
              <a:t>ith special design of the release handle</a:t>
            </a:r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endParaRPr lang="en-US" altLang="zh-CN" dirty="0" smtClean="0"/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dirty="0" smtClean="0"/>
              <a:t>Cr-V material jaws</a:t>
            </a:r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endParaRPr lang="en-US" altLang="zh-CN" dirty="0"/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dirty="0" smtClean="0"/>
              <a:t>Fast release function</a:t>
            </a:r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endParaRPr lang="en-US" altLang="zh-CN" dirty="0"/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dirty="0" err="1" smtClean="0"/>
              <a:t>Relese</a:t>
            </a:r>
            <a:r>
              <a:rPr lang="en-US" altLang="zh-CN" dirty="0" smtClean="0"/>
              <a:t> the handle by one </a:t>
            </a:r>
            <a:r>
              <a:rPr lang="en-US" altLang="zh-CN" dirty="0" err="1" smtClean="0"/>
              <a:t>hand,easy</a:t>
            </a:r>
            <a:r>
              <a:rPr lang="en-US" altLang="zh-CN" dirty="0" smtClean="0"/>
              <a:t> to operate</a:t>
            </a:r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endParaRPr lang="en-US" altLang="zh-CN" dirty="0"/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dirty="0" smtClean="0"/>
              <a:t>Opening Capacity:47.8mm</a:t>
            </a:r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endParaRPr lang="en-US" altLang="zh-CN" dirty="0"/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endParaRPr lang="en-US" altLang="zh-CN" dirty="0" smtClean="0"/>
          </a:p>
          <a:p>
            <a:pPr>
              <a:buClr>
                <a:schemeClr val="tx2"/>
              </a:buClr>
            </a:pPr>
            <a:endParaRPr lang="en-US" altLang="zh-CN" dirty="0" smtClean="0"/>
          </a:p>
        </p:txBody>
      </p:sp>
      <p:pic>
        <p:nvPicPr>
          <p:cNvPr id="15" name="图片 3" descr="IMG202004100754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044" b="17760"/>
          <a:stretch>
            <a:fillRect/>
          </a:stretch>
        </p:blipFill>
        <p:spPr bwMode="auto">
          <a:xfrm>
            <a:off x="5004048" y="1185065"/>
            <a:ext cx="3884107" cy="143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" descr="IMG202004100755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874" r="3040"/>
          <a:stretch>
            <a:fillRect/>
          </a:stretch>
        </p:blipFill>
        <p:spPr bwMode="auto">
          <a:xfrm>
            <a:off x="5911391" y="2618264"/>
            <a:ext cx="2958975" cy="213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下箭头 3"/>
          <p:cNvSpPr/>
          <p:nvPr/>
        </p:nvSpPr>
        <p:spPr>
          <a:xfrm rot="20526566">
            <a:off x="7668530" y="1720993"/>
            <a:ext cx="428101" cy="1379961"/>
          </a:xfrm>
          <a:prstGeom prst="downArrow">
            <a:avLst>
              <a:gd name="adj1" fmla="val 50000"/>
              <a:gd name="adj2" fmla="val 4958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7592" tIns="35224" rIns="67592" bIns="35224"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49" noProof="1">
              <a:latin typeface="Arial" panose="020B0604020202020204" pitchFamily="34" charset="0"/>
            </a:endParaRPr>
          </a:p>
        </p:txBody>
      </p:sp>
      <p:sp>
        <p:nvSpPr>
          <p:cNvPr id="17" name="TextBox 13"/>
          <p:cNvSpPr txBox="1"/>
          <p:nvPr/>
        </p:nvSpPr>
        <p:spPr>
          <a:xfrm rot="19104590">
            <a:off x="5156950" y="4433980"/>
            <a:ext cx="2973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Similar function to Vice Grip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8" name="下箭头 3"/>
          <p:cNvSpPr/>
          <p:nvPr/>
        </p:nvSpPr>
        <p:spPr>
          <a:xfrm rot="2899434">
            <a:off x="6501822" y="2522997"/>
            <a:ext cx="212318" cy="3513372"/>
          </a:xfrm>
          <a:prstGeom prst="downArrow">
            <a:avLst>
              <a:gd name="adj1" fmla="val 50000"/>
              <a:gd name="adj2" fmla="val 49589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7592" tIns="35224" rIns="67592" bIns="35224"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49" noProof="1">
              <a:latin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3236" y="5016998"/>
            <a:ext cx="3734015" cy="1453199"/>
          </a:xfrm>
          <a:prstGeom prst="rect">
            <a:avLst/>
          </a:prstGeom>
        </p:spPr>
      </p:pic>
      <p:pic>
        <p:nvPicPr>
          <p:cNvPr id="19" name="Picture 6" descr="长"/>
          <p:cNvPicPr>
            <a:picLocks noChangeAspect="1" noChangeArrowheads="1"/>
          </p:cNvPicPr>
          <p:nvPr/>
        </p:nvPicPr>
        <p:blipFill>
          <a:blip r:embed="rId5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标题 21"/>
          <p:cNvSpPr txBox="1">
            <a:spLocks/>
          </p:cNvSpPr>
          <p:nvPr/>
        </p:nvSpPr>
        <p:spPr bwMode="auto">
          <a:xfrm>
            <a:off x="0" y="214290"/>
            <a:ext cx="5857916" cy="6429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0000" tIns="46800" rIns="90000" bIns="46800" numCol="1" anchor="ctr" anchorCtr="0" compatLnSpc="1"/>
          <a:lstStyle/>
          <a:p>
            <a:pPr marL="303530" indent="-303530" defTabSz="447675" eaLnBrk="0" hangingPunct="0">
              <a:spcBef>
                <a:spcPts val="450"/>
              </a:spcBef>
              <a:buClr>
                <a:srgbClr val="5B8CC1"/>
              </a:buClr>
              <a:buSzPct val="100000"/>
            </a:pPr>
            <a:r>
              <a:rPr lang="en-US" altLang="zh-CN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黑体" pitchFamily="2" charset="-122"/>
              </a:rPr>
              <a:t>DL-50 Fast Release Locking Pliers </a:t>
            </a:r>
            <a:endParaRPr lang="zh-CN" altLang="zh-CN" sz="2400" b="1" i="0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黑体" pitchFamily="2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3676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圆角矩形 8"/>
          <p:cNvSpPr>
            <a:spLocks noChangeArrowheads="1"/>
          </p:cNvSpPr>
          <p:nvPr/>
        </p:nvSpPr>
        <p:spPr bwMode="auto">
          <a:xfrm>
            <a:off x="3563938" y="5857875"/>
            <a:ext cx="3278187" cy="463550"/>
          </a:xfrm>
          <a:prstGeom prst="plaque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>
                <a:alpha val="0"/>
              </a:srgbClr>
            </a:solidFill>
            <a:miter lim="800000"/>
            <a:headEnd/>
            <a:tailEnd/>
          </a:ln>
        </p:spPr>
        <p:txBody>
          <a:bodyPr lIns="97806" tIns="48903" rIns="97806" bIns="48903"/>
          <a:lstStyle/>
          <a:p>
            <a:pPr algn="ctr"/>
            <a:endParaRPr lang="zh-CN" altLang="en-US" sz="3300">
              <a:solidFill>
                <a:schemeClr val="bg1"/>
              </a:solidFill>
              <a:latin typeface="Calibri" pitchFamily="34" charset="0"/>
              <a:ea typeface="微软雅黑" pitchFamily="34" charset="-122"/>
              <a:sym typeface="Calibri" pitchFamily="34" charset="0"/>
            </a:endParaRPr>
          </a:p>
        </p:txBody>
      </p:sp>
      <p:pic>
        <p:nvPicPr>
          <p:cNvPr id="3074" name="图片 7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04619" y="2467753"/>
            <a:ext cx="5122863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矩形 1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5720" y="1285860"/>
            <a:ext cx="5919787" cy="383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/>
          <a:lstStyle/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dirty="0" smtClean="0">
                <a:solidFill>
                  <a:srgbClr val="0C0C0C"/>
                </a:solidFill>
                <a:ea typeface="微软雅黑" pitchFamily="34" charset="-122"/>
                <a:sym typeface="微软雅黑" pitchFamily="34" charset="-122"/>
              </a:rPr>
              <a:t>Size:11</a:t>
            </a:r>
            <a:r>
              <a:rPr lang="en-US" altLang="zh-CN" dirty="0">
                <a:solidFill>
                  <a:srgbClr val="0C0C0C"/>
                </a:solidFill>
                <a:ea typeface="微软雅黑" pitchFamily="34" charset="-122"/>
                <a:sym typeface="微软雅黑" pitchFamily="34" charset="-122"/>
              </a:rPr>
              <a:t>”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dirty="0">
                <a:solidFill>
                  <a:srgbClr val="0C0C0C"/>
                </a:solidFill>
                <a:ea typeface="微软雅黑" pitchFamily="34" charset="-122"/>
                <a:sym typeface="微软雅黑" pitchFamily="34" charset="-122"/>
              </a:rPr>
              <a:t>Material quality</a:t>
            </a:r>
            <a:r>
              <a:rPr lang="zh-CN" altLang="en-US" dirty="0">
                <a:solidFill>
                  <a:srgbClr val="0C0C0C"/>
                </a:solidFill>
                <a:ea typeface="微软雅黑" pitchFamily="34" charset="-122"/>
                <a:sym typeface="微软雅黑" pitchFamily="34" charset="-122"/>
              </a:rPr>
              <a:t>：</a:t>
            </a:r>
            <a:endParaRPr lang="en-US" altLang="zh-CN" dirty="0">
              <a:solidFill>
                <a:srgbClr val="0C0C0C"/>
              </a:solidFill>
              <a:ea typeface="微软雅黑" pitchFamily="34" charset="-122"/>
              <a:sym typeface="微软雅黑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zh-CN" altLang="en-US" dirty="0">
                <a:solidFill>
                  <a:srgbClr val="0C0C0C"/>
                </a:solidFill>
                <a:ea typeface="微软雅黑" pitchFamily="34" charset="-122"/>
                <a:sym typeface="微软雅黑" pitchFamily="34" charset="-122"/>
              </a:rPr>
              <a:t>Point of innovation：On the basis of C-type pliers, the number of head pressure feet is increased, and the design of four pressure feet increases the type of clamping workpiece.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zh-CN" altLang="en-US" dirty="0">
                <a:solidFill>
                  <a:srgbClr val="0C0C0C"/>
                </a:solidFill>
                <a:ea typeface="微软雅黑" pitchFamily="34" charset="-122"/>
                <a:sym typeface="微软雅黑" pitchFamily="34" charset="-122"/>
              </a:rPr>
              <a:t>Application scenarios：This type of plier can firmly grip parts with uneven thickness and uneven surface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zh-CN" altLang="en-US" dirty="0">
                <a:solidFill>
                  <a:srgbClr val="0C0C0C"/>
                </a:solidFill>
                <a:ea typeface="微软雅黑" pitchFamily="34" charset="-122"/>
                <a:sym typeface="微软雅黑" pitchFamily="34" charset="-122"/>
              </a:rPr>
              <a:t>Materials：</a:t>
            </a:r>
            <a:r>
              <a:rPr lang="zh-CN" dirty="0">
                <a:solidFill>
                  <a:srgbClr val="0C0C0C"/>
                </a:solidFill>
                <a:ea typeface="微软雅黑" pitchFamily="34" charset="-122"/>
                <a:sym typeface="微软雅黑" pitchFamily="34" charset="-122"/>
              </a:rPr>
              <a:t>Carbon steel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None/>
            </a:pPr>
            <a:endParaRPr lang="en-US" altLang="zh-CN" dirty="0">
              <a:solidFill>
                <a:srgbClr val="0C0C0C"/>
              </a:solidFill>
              <a:ea typeface="微软雅黑" pitchFamily="34" charset="-122"/>
              <a:sym typeface="微软雅黑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endParaRPr lang="en-US" altLang="zh-CN" dirty="0">
              <a:solidFill>
                <a:srgbClr val="0C0C0C"/>
              </a:solidFill>
              <a:ea typeface="微软雅黑" pitchFamily="34" charset="-122"/>
              <a:sym typeface="微软雅黑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endParaRPr lang="en-US" altLang="zh-CN" dirty="0">
              <a:solidFill>
                <a:srgbClr val="0C0C0C"/>
              </a:solidFill>
              <a:ea typeface="微软雅黑" pitchFamily="34" charset="-122"/>
              <a:sym typeface="微软雅黑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None/>
            </a:pPr>
            <a:endParaRPr lang="en-US" altLang="zh-CN" dirty="0">
              <a:solidFill>
                <a:srgbClr val="0C0C0C"/>
              </a:solidFill>
              <a:ea typeface="微软雅黑" pitchFamily="34" charset="-122"/>
              <a:sym typeface="微软雅黑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endParaRPr lang="en-US" altLang="zh-CN" dirty="0">
              <a:solidFill>
                <a:srgbClr val="0C0C0C"/>
              </a:solidFill>
              <a:ea typeface="微软雅黑" pitchFamily="34" charset="-122"/>
              <a:sym typeface="微软雅黑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endParaRPr lang="en-US" altLang="zh-CN" dirty="0">
              <a:solidFill>
                <a:srgbClr val="FF0000"/>
              </a:solidFill>
              <a:ea typeface="微软雅黑" pitchFamily="34" charset="-122"/>
              <a:sym typeface="微软雅黑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endParaRPr lang="en-US" altLang="zh-CN" dirty="0">
              <a:solidFill>
                <a:srgbClr val="0C0C0C"/>
              </a:solidFill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6" name="Picture 6" descr="长"/>
          <p:cNvPicPr>
            <a:picLocks noChangeAspect="1" noChangeArrowheads="1"/>
          </p:cNvPicPr>
          <p:nvPr/>
        </p:nvPicPr>
        <p:blipFill>
          <a:blip r:embed="rId4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57158" y="285728"/>
            <a:ext cx="3020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  <a:ea typeface="微软雅黑" pitchFamily="34" charset="-122"/>
                <a:sym typeface="微软雅黑" pitchFamily="34" charset="-122"/>
              </a:rPr>
              <a:t>Multifunction C Locking Pliers</a:t>
            </a:r>
            <a:endParaRPr lang="zh-CN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3396280" y="3747464"/>
            <a:ext cx="1851376" cy="378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0"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 descr="3923a1ff9bcf3d7d2092a5d1f614c4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928934"/>
            <a:ext cx="2892425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图片 2" descr="8b5d5285e01e6dac13f6534b4d13e7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928802"/>
            <a:ext cx="35560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图片 3" descr="c2b43ab64b6cf061edde7b5ce81cc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4214818"/>
            <a:ext cx="34226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图片 4" descr="f52e94d42fdb9f235860742405015c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6513" y="4508500"/>
            <a:ext cx="3587751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图片 5" descr="bc606b8b46157734e79e75ac7b89cd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857232"/>
            <a:ext cx="34925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文本框 1"/>
          <p:cNvSpPr txBox="1">
            <a:spLocks noChangeArrowheads="1"/>
          </p:cNvSpPr>
          <p:nvPr/>
        </p:nvSpPr>
        <p:spPr bwMode="auto">
          <a:xfrm>
            <a:off x="4932363" y="1130300"/>
            <a:ext cx="304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/>
              <a:t>Schematic illustration of gripping an irregular object</a:t>
            </a:r>
          </a:p>
        </p:txBody>
      </p:sp>
      <p:pic>
        <p:nvPicPr>
          <p:cNvPr id="9" name="Picture 6" descr="长"/>
          <p:cNvPicPr>
            <a:picLocks noChangeAspect="1" noChangeArrowheads="1"/>
          </p:cNvPicPr>
          <p:nvPr/>
        </p:nvPicPr>
        <p:blipFill>
          <a:blip r:embed="rId7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357158" y="285728"/>
            <a:ext cx="3020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  <a:ea typeface="微软雅黑" pitchFamily="34" charset="-122"/>
                <a:sym typeface="微软雅黑" pitchFamily="34" charset="-122"/>
              </a:rPr>
              <a:t>Multifunction C Locking Pliers</a:t>
            </a:r>
            <a:endParaRPr lang="zh-CN" altLang="en-US" dirty="0"/>
          </a:p>
        </p:txBody>
      </p:sp>
    </p:spTree>
  </p:cSld>
  <p:clrMapOvr>
    <a:masterClrMapping/>
  </p:clrMapOvr>
  <p:transition advTm="0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4214818"/>
            <a:ext cx="3267843" cy="9073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9028" y="1073809"/>
            <a:ext cx="521497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sz="2000" dirty="0" smtClean="0"/>
              <a:t> Size:10” </a:t>
            </a:r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sz="2000" dirty="0" smtClean="0"/>
              <a:t>Patent Product</a:t>
            </a:r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endParaRPr lang="en-US" altLang="zh-CN" sz="800" dirty="0" smtClean="0"/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sz="2000" dirty="0" smtClean="0"/>
              <a:t> Body  hardness: 46-52 HRC </a:t>
            </a:r>
          </a:p>
          <a:p>
            <a:pPr>
              <a:buClr>
                <a:schemeClr val="tx2"/>
              </a:buClr>
            </a:pPr>
            <a:r>
              <a:rPr lang="en-US" altLang="zh-CN" sz="2000" dirty="0" smtClean="0"/>
              <a:t>Blade hardness:56-62HRC</a:t>
            </a:r>
          </a:p>
          <a:p>
            <a:pPr>
              <a:buClr>
                <a:schemeClr val="tx2"/>
              </a:buClr>
            </a:pPr>
            <a:endParaRPr lang="zh-CN" altLang="en-US" sz="800" dirty="0" smtClean="0"/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sz="2000" dirty="0" smtClean="0"/>
              <a:t>Type: Left/Straight/Right</a:t>
            </a:r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endParaRPr lang="en-US" altLang="zh-CN" sz="800" dirty="0" smtClean="0"/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sz="2000" b="1" dirty="0" smtClean="0">
                <a:solidFill>
                  <a:srgbClr val="0070C0"/>
                </a:solidFill>
              </a:rPr>
              <a:t> Cutting Length &gt;= 30mm</a:t>
            </a:r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endParaRPr lang="en-US" altLang="zh-CN" sz="800" dirty="0" smtClean="0"/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sz="2000" b="1" dirty="0" smtClean="0">
                <a:solidFill>
                  <a:srgbClr val="0070C0"/>
                </a:solidFill>
              </a:rPr>
              <a:t> labor-saving is 30%~40% than standard</a:t>
            </a:r>
          </a:p>
          <a:p>
            <a:pPr>
              <a:buClr>
                <a:schemeClr val="tx2"/>
              </a:buClr>
            </a:pPr>
            <a:endParaRPr lang="en-US" altLang="zh-CN" sz="800" dirty="0" smtClean="0"/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r>
              <a:rPr lang="en-US" altLang="zh-CN" sz="2000" b="1" dirty="0" smtClean="0">
                <a:solidFill>
                  <a:srgbClr val="0070C0"/>
                </a:solidFill>
              </a:rPr>
              <a:t> Double-color Comfort Handle</a:t>
            </a:r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endParaRPr lang="zh-CN" altLang="en-US" sz="800" dirty="0" smtClean="0"/>
          </a:p>
          <a:p>
            <a:pPr>
              <a:buClr>
                <a:schemeClr val="tx2"/>
              </a:buClr>
              <a:buFont typeface="Wingdings" pitchFamily="2" charset="2"/>
              <a:buChar char="l"/>
            </a:pPr>
            <a:endParaRPr lang="en-US" altLang="zh-CN" sz="2000" dirty="0" smtClean="0"/>
          </a:p>
        </p:txBody>
      </p:sp>
      <p:sp>
        <p:nvSpPr>
          <p:cNvPr id="20" name="矩形 19"/>
          <p:cNvSpPr/>
          <p:nvPr/>
        </p:nvSpPr>
        <p:spPr>
          <a:xfrm>
            <a:off x="4249767" y="5190389"/>
            <a:ext cx="4132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Use double lever principle to achieve the goal of labor saving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00358">
            <a:off x="7676604" y="1464896"/>
            <a:ext cx="1357322" cy="383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5" y="4461778"/>
            <a:ext cx="3476765" cy="19349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4" y="1142984"/>
            <a:ext cx="2292235" cy="2941081"/>
          </a:xfrm>
          <a:prstGeom prst="rect">
            <a:avLst/>
          </a:prstGeom>
        </p:spPr>
      </p:pic>
      <p:pic>
        <p:nvPicPr>
          <p:cNvPr id="16" name="Picture 6" descr="长"/>
          <p:cNvPicPr>
            <a:picLocks noChangeAspect="1" noChangeArrowheads="1"/>
          </p:cNvPicPr>
          <p:nvPr/>
        </p:nvPicPr>
        <p:blipFill>
          <a:blip r:embed="rId6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标题 21"/>
          <p:cNvSpPr txBox="1">
            <a:spLocks/>
          </p:cNvSpPr>
          <p:nvPr/>
        </p:nvSpPr>
        <p:spPr bwMode="auto">
          <a:xfrm>
            <a:off x="0" y="285728"/>
            <a:ext cx="5801868" cy="5000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0000" tIns="46800" rIns="90000" bIns="46800" numCol="1" anchor="ctr" anchorCtr="0" compatLnSpc="1"/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sym typeface="微软雅黑" pitchFamily="34" charset="-122"/>
              </a:rPr>
              <a:t>JT-20 Labor Saving Aviation Snip</a:t>
            </a:r>
            <a:endParaRPr lang="zh-CN" altLang="en-US" sz="2400" b="1" i="0" dirty="0">
              <a:solidFill>
                <a:schemeClr val="tx2">
                  <a:lumMod val="60000"/>
                  <a:lumOff val="40000"/>
                </a:schemeClr>
              </a:solidFill>
              <a:ea typeface="+mj-ea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60031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D:\我的文档\Pictures\11\IMG20190731093715.jpgIMG20190731093715"/>
          <p:cNvPicPr>
            <a:picLocks noChangeAspect="1"/>
          </p:cNvPicPr>
          <p:nvPr/>
        </p:nvPicPr>
        <p:blipFill>
          <a:blip r:embed="rId2" cstate="print"/>
          <a:srcRect l="24431" t="-423" r="28875"/>
          <a:stretch>
            <a:fillRect/>
          </a:stretch>
        </p:blipFill>
        <p:spPr>
          <a:xfrm>
            <a:off x="3786182" y="1428736"/>
            <a:ext cx="1255243" cy="2698731"/>
          </a:xfrm>
          <a:prstGeom prst="rect">
            <a:avLst/>
          </a:prstGeom>
        </p:spPr>
      </p:pic>
      <p:pic>
        <p:nvPicPr>
          <p:cNvPr id="4" name="图片 3" descr="IMG20191230132952"/>
          <p:cNvPicPr>
            <a:picLocks noChangeAspect="1"/>
          </p:cNvPicPr>
          <p:nvPr/>
        </p:nvPicPr>
        <p:blipFill>
          <a:blip r:embed="rId3" cstate="print"/>
          <a:srcRect l="21398" t="26021" r="15864" b="31538"/>
          <a:stretch>
            <a:fillRect/>
          </a:stretch>
        </p:blipFill>
        <p:spPr>
          <a:xfrm rot="16200000">
            <a:off x="4830198" y="4528124"/>
            <a:ext cx="2312135" cy="16855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6" descr="长"/>
          <p:cNvPicPr>
            <a:picLocks noChangeAspect="1" noChangeArrowheads="1"/>
          </p:cNvPicPr>
          <p:nvPr/>
        </p:nvPicPr>
        <p:blipFill>
          <a:blip r:embed="rId4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直接箭头连接符 11"/>
          <p:cNvCxnSpPr/>
          <p:nvPr/>
        </p:nvCxnSpPr>
        <p:spPr>
          <a:xfrm rot="16200000" flipV="1">
            <a:off x="4357686" y="3071810"/>
            <a:ext cx="1500198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142984"/>
            <a:ext cx="302006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1" y="1214422"/>
            <a:ext cx="3040101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标题 21"/>
          <p:cNvSpPr txBox="1">
            <a:spLocks/>
          </p:cNvSpPr>
          <p:nvPr/>
        </p:nvSpPr>
        <p:spPr bwMode="auto">
          <a:xfrm>
            <a:off x="0" y="285728"/>
            <a:ext cx="5801868" cy="5000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0000" tIns="46800" rIns="90000" bIns="46800" numCol="1" anchor="ctr" anchorCtr="0" compatLnSpc="1"/>
          <a:lstStyle/>
          <a:p>
            <a:pPr>
              <a:spcBef>
                <a:spcPct val="50000"/>
              </a:spcBef>
            </a:pPr>
            <a:r>
              <a:rPr lang="en-US" altLang="zh-CN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sym typeface="微软雅黑" pitchFamily="34" charset="-122"/>
              </a:rPr>
              <a:t>Quick adjust Swedish pipe wrench </a:t>
            </a:r>
            <a:endParaRPr lang="zh-CN" altLang="en-US" sz="2400" b="1" i="0" dirty="0">
              <a:solidFill>
                <a:schemeClr val="tx2">
                  <a:lumMod val="60000"/>
                  <a:lumOff val="40000"/>
                </a:schemeClr>
              </a:solidFill>
              <a:ea typeface="+mj-ea"/>
              <a:sym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85720" y="442913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Swedish </a:t>
            </a:r>
            <a:r>
              <a:rPr lang="en-US" dirty="0" smtClean="0"/>
              <a:t>style pipe wrench provide a firmly grip and plenty of leverage, slim head design for easily adjustment in tight </a:t>
            </a:r>
            <a:r>
              <a:rPr lang="en-US" dirty="0" smtClean="0"/>
              <a:t>spaces</a:t>
            </a:r>
          </a:p>
          <a:p>
            <a:endParaRPr lang="en-US" dirty="0" smtClean="0"/>
          </a:p>
          <a:p>
            <a:r>
              <a:rPr lang="en-US" dirty="0" smtClean="0"/>
              <a:t>Knurled </a:t>
            </a:r>
            <a:r>
              <a:rPr lang="en-US" dirty="0" smtClean="0"/>
              <a:t>steel adjustment nut fast adjustment, to lock onto a variety of positions, Safety stop prevents threading-of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16" y="4929198"/>
            <a:ext cx="171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Special design for quick release nut</a:t>
            </a:r>
            <a:endParaRPr lang="zh-CN" altLang="en-US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21"/>
          <p:cNvSpPr txBox="1"/>
          <p:nvPr/>
        </p:nvSpPr>
        <p:spPr bwMode="auto">
          <a:xfrm>
            <a:off x="251135" y="1340500"/>
            <a:ext cx="6264780" cy="5053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9984" tIns="46792" rIns="89984" bIns="46792" anchor="ctr"/>
          <a:lstStyle/>
          <a:p>
            <a:pPr>
              <a:spcBef>
                <a:spcPct val="50000"/>
              </a:spcBef>
            </a:pPr>
            <a:endParaRPr lang="zh-CN" altLang="en-US" sz="2400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0249" name="AutoShape 3" descr="D:\我的文档\Documents\Tencent Files\913649976\Image\C2C\Y@TIh3MWJK6WW41Z{R%CG.jpg"/>
          <p:cNvSpPr>
            <a:spLocks noChangeAspect="1" noChangeArrowheads="1"/>
          </p:cNvSpPr>
          <p:nvPr/>
        </p:nvSpPr>
        <p:spPr bwMode="auto">
          <a:xfrm>
            <a:off x="0" y="0"/>
            <a:ext cx="305434" cy="3052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/>
          <a:lstStyle/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285992"/>
            <a:ext cx="3623310" cy="30556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53050" y="2631440"/>
            <a:ext cx="3004820" cy="2060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/>
              <a:t>Quick release, the pipe can be easily folded when push the button</a:t>
            </a:r>
          </a:p>
        </p:txBody>
      </p:sp>
      <p:sp>
        <p:nvSpPr>
          <p:cNvPr id="4" name="矩形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04873" y="332080"/>
            <a:ext cx="3815882" cy="2836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Foldable bolt cutter</a:t>
            </a:r>
          </a:p>
        </p:txBody>
      </p:sp>
      <p:pic>
        <p:nvPicPr>
          <p:cNvPr id="9" name="Picture 6" descr="长"/>
          <p:cNvPicPr>
            <a:picLocks noChangeAspect="1" noChangeArrowheads="1"/>
          </p:cNvPicPr>
          <p:nvPr/>
        </p:nvPicPr>
        <p:blipFill>
          <a:blip r:embed="rId4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7158" y="285728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</a:rPr>
              <a:t>Foldable Bolt Cutter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11" name="十二角星 10"/>
          <p:cNvSpPr/>
          <p:nvPr/>
        </p:nvSpPr>
        <p:spPr>
          <a:xfrm>
            <a:off x="6500826" y="1571612"/>
            <a:ext cx="2430252" cy="785818"/>
          </a:xfrm>
          <a:prstGeom prst="star1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PATENTED</a:t>
            </a:r>
            <a:endParaRPr lang="zh-CN" alt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21"/>
          <p:cNvSpPr txBox="1"/>
          <p:nvPr/>
        </p:nvSpPr>
        <p:spPr bwMode="auto">
          <a:xfrm>
            <a:off x="251135" y="1340500"/>
            <a:ext cx="6264780" cy="5053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9984" tIns="46792" rIns="89984" bIns="46792" anchor="ctr"/>
          <a:lstStyle/>
          <a:p>
            <a:pPr>
              <a:spcBef>
                <a:spcPct val="50000"/>
              </a:spcBef>
            </a:pPr>
            <a:endParaRPr lang="zh-CN" altLang="en-US" sz="2400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0249" name="AutoShape 3" descr="D:\我的文档\Documents\Tencent Files\913649976\Image\C2C\Y@TIh3MWJK6WW41Z{R%CG.jpg"/>
          <p:cNvSpPr>
            <a:spLocks noChangeAspect="1" noChangeArrowheads="1"/>
          </p:cNvSpPr>
          <p:nvPr/>
        </p:nvSpPr>
        <p:spPr bwMode="auto">
          <a:xfrm>
            <a:off x="0" y="0"/>
            <a:ext cx="305434" cy="3052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4" name="矩形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04873" y="332080"/>
            <a:ext cx="3815882" cy="2836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Foldable bolt cutter</a:t>
            </a:r>
          </a:p>
        </p:txBody>
      </p:sp>
      <p:pic>
        <p:nvPicPr>
          <p:cNvPr id="9" name="Picture 6" descr="长"/>
          <p:cNvPicPr>
            <a:picLocks noChangeAspect="1" noChangeArrowheads="1"/>
          </p:cNvPicPr>
          <p:nvPr/>
        </p:nvPicPr>
        <p:blipFill>
          <a:blip r:embed="rId3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7158" y="285728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</a:rPr>
              <a:t>Mini Bolt Cutter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12" name="图片 11" descr="微信图片_202301161504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392703" y="2822217"/>
            <a:ext cx="2024067" cy="4666394"/>
          </a:xfrm>
          <a:prstGeom prst="rect">
            <a:avLst/>
          </a:prstGeom>
        </p:spPr>
      </p:pic>
      <p:sp>
        <p:nvSpPr>
          <p:cNvPr id="13" name="矩形 11"/>
          <p:cNvSpPr>
            <a:spLocks noChangeArrowheads="1"/>
          </p:cNvSpPr>
          <p:nvPr/>
        </p:nvSpPr>
        <p:spPr bwMode="auto">
          <a:xfrm>
            <a:off x="214282" y="1000108"/>
            <a:ext cx="8196580" cy="26727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4" tIns="45712" rIns="91424" bIns="45712">
            <a:no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endParaRPr lang="en-US" altLang="zh-CN" b="1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en-US" altLang="zh-CN" b="1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8</a:t>
            </a:r>
            <a:r>
              <a:rPr lang="en-US" altLang="zh-CN" b="1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” </a:t>
            </a:r>
            <a:r>
              <a:rPr lang="en-US" altLang="zh-CN" b="1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Mini bolt </a:t>
            </a:r>
            <a:r>
              <a:rPr lang="en-US" altLang="zh-CN" b="1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cutter 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Full body CRMO drop forged</a:t>
            </a: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 Ergonomic </a:t>
            </a:r>
            <a:r>
              <a:rPr lang="en-US" altLang="zh-CN" dirty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bi-material Anti-slip grips provide greater control and comfort in cutting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0C0C0C"/>
                </a:solidFill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  </a:t>
            </a:r>
            <a:r>
              <a:rPr lang="en-US" dirty="0" smtClean="0"/>
              <a:t>Cuts the  bolts, chains, threaded rods, wires and many other metals.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endParaRPr lang="en-US" altLang="zh-CN" dirty="0" smtClean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l"/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indent="0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indent="0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indent="0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indent="0" algn="just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dirty="0" smtClean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endParaRPr lang="en-US" altLang="zh-CN" dirty="0">
              <a:solidFill>
                <a:srgbClr val="FF0000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</a:pPr>
            <a:endParaRPr lang="en-US" altLang="zh-CN" dirty="0">
              <a:solidFill>
                <a:srgbClr val="0C0C0C"/>
              </a:solidFill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1214414" y="6000768"/>
            <a:ext cx="4429156" cy="1588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1"/>
          <p:cNvSpPr txBox="1"/>
          <p:nvPr/>
        </p:nvSpPr>
        <p:spPr>
          <a:xfrm>
            <a:off x="2857488" y="6072206"/>
            <a:ext cx="1442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216mm</a:t>
            </a:r>
            <a:endParaRPr lang="en-US" altLang="zh-CN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21"/>
          <p:cNvSpPr txBox="1"/>
          <p:nvPr/>
        </p:nvSpPr>
        <p:spPr bwMode="auto">
          <a:xfrm>
            <a:off x="251135" y="1340500"/>
            <a:ext cx="6264780" cy="5053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9984" tIns="46792" rIns="89984" bIns="46792" anchor="ctr"/>
          <a:lstStyle/>
          <a:p>
            <a:pPr>
              <a:spcBef>
                <a:spcPct val="50000"/>
              </a:spcBef>
            </a:pPr>
            <a:endParaRPr lang="zh-CN" altLang="en-US" sz="2400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0249" name="AutoShape 3" descr="D:\我的文档\Documents\Tencent Files\913649976\Image\C2C\Y@TIh3MWJK6WW41Z{R%CG.jpg"/>
          <p:cNvSpPr>
            <a:spLocks noChangeAspect="1" noChangeArrowheads="1"/>
          </p:cNvSpPr>
          <p:nvPr/>
        </p:nvSpPr>
        <p:spPr bwMode="auto">
          <a:xfrm>
            <a:off x="0" y="0"/>
            <a:ext cx="305434" cy="3052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4" name="矩形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04873" y="332080"/>
            <a:ext cx="3815882" cy="2836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Foldable bolt cutter</a:t>
            </a:r>
          </a:p>
        </p:txBody>
      </p:sp>
      <p:pic>
        <p:nvPicPr>
          <p:cNvPr id="9" name="Picture 6" descr="长"/>
          <p:cNvPicPr>
            <a:picLocks noChangeAspect="1" noChangeArrowheads="1"/>
          </p:cNvPicPr>
          <p:nvPr/>
        </p:nvPicPr>
        <p:blipFill>
          <a:blip r:embed="rId3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7158" y="285728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</a:rPr>
              <a:t>Mini Bolt Cutter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15" name="图片 14" descr="微信图片_2023011615103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04" y="2071678"/>
            <a:ext cx="3429024" cy="4397406"/>
          </a:xfrm>
          <a:prstGeom prst="rect">
            <a:avLst/>
          </a:prstGeom>
        </p:spPr>
      </p:pic>
      <p:cxnSp>
        <p:nvCxnSpPr>
          <p:cNvPr id="18" name="直接箭头连接符 17"/>
          <p:cNvCxnSpPr/>
          <p:nvPr/>
        </p:nvCxnSpPr>
        <p:spPr>
          <a:xfrm rot="10800000">
            <a:off x="1142976" y="5214950"/>
            <a:ext cx="1571636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3714744" y="2643182"/>
            <a:ext cx="171451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00694" y="2500306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High </a:t>
            </a:r>
            <a:r>
              <a:rPr lang="en-US" altLang="zh-CN" dirty="0" err="1" smtClean="0"/>
              <a:t>Frequence</a:t>
            </a:r>
            <a:r>
              <a:rPr lang="en-US" altLang="zh-CN" dirty="0" smtClean="0"/>
              <a:t> treatment cutting </a:t>
            </a:r>
            <a:r>
              <a:rPr lang="en-US" altLang="zh-CN" dirty="0" err="1" smtClean="0"/>
              <a:t>eadge</a:t>
            </a:r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4714884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Security Lock</a:t>
            </a:r>
            <a:endParaRPr lang="zh-CN" altLang="en-US" dirty="0"/>
          </a:p>
        </p:txBody>
      </p:sp>
      <p:cxnSp>
        <p:nvCxnSpPr>
          <p:cNvPr id="26" name="直接箭头连接符 25"/>
          <p:cNvCxnSpPr/>
          <p:nvPr/>
        </p:nvCxnSpPr>
        <p:spPr>
          <a:xfrm flipV="1">
            <a:off x="3786182" y="3786190"/>
            <a:ext cx="2214578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072166" y="350043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Logo position(forging, </a:t>
            </a:r>
            <a:r>
              <a:rPr lang="en-US" altLang="zh-CN" dirty="0" err="1" smtClean="0"/>
              <a:t>Lasering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21"/>
          <p:cNvSpPr txBox="1"/>
          <p:nvPr/>
        </p:nvSpPr>
        <p:spPr bwMode="auto">
          <a:xfrm>
            <a:off x="251135" y="1340500"/>
            <a:ext cx="6264780" cy="5053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89984" tIns="46792" rIns="89984" bIns="46792" anchor="ctr"/>
          <a:lstStyle/>
          <a:p>
            <a:pPr>
              <a:spcBef>
                <a:spcPct val="50000"/>
              </a:spcBef>
            </a:pPr>
            <a:endParaRPr lang="zh-CN" altLang="en-US" sz="2400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0249" name="AutoShape 3" descr="D:\我的文档\Documents\Tencent Files\913649976\Image\C2C\Y@TIh3MWJK6WW41Z{R%CG.jpg"/>
          <p:cNvSpPr>
            <a:spLocks noChangeAspect="1" noChangeArrowheads="1"/>
          </p:cNvSpPr>
          <p:nvPr/>
        </p:nvSpPr>
        <p:spPr bwMode="auto">
          <a:xfrm>
            <a:off x="0" y="0"/>
            <a:ext cx="305434" cy="30524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4" name="矩形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04873" y="332080"/>
            <a:ext cx="3815882" cy="28365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24" tIns="45712" rIns="91424" bIns="45712" anchor="ctr"/>
          <a:lstStyle/>
          <a:p>
            <a:pPr algn="ctr"/>
            <a:r>
              <a:rPr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Foldable bolt cutter</a:t>
            </a:r>
          </a:p>
        </p:txBody>
      </p:sp>
      <p:pic>
        <p:nvPicPr>
          <p:cNvPr id="9" name="Picture 6" descr="长"/>
          <p:cNvPicPr>
            <a:picLocks noChangeAspect="1" noChangeArrowheads="1"/>
          </p:cNvPicPr>
          <p:nvPr/>
        </p:nvPicPr>
        <p:blipFill>
          <a:blip r:embed="rId3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7158" y="285728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0070C0"/>
                </a:solidFill>
              </a:rPr>
              <a:t>Mini Bolt Cutter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16" name="图片 15" descr="814cIA5MS2L._AC_SL1500_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1714488"/>
            <a:ext cx="4605348" cy="465368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572132" y="2857496"/>
            <a:ext cx="32861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Cuts the toughest bolts, chains, padlocks, threaded rods, wires and many other metals.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Cutting Capacity: </a:t>
            </a:r>
            <a:r>
              <a:rPr lang="en-US" altLang="zh-CN" dirty="0" err="1" smtClean="0"/>
              <a:t>Dia</a:t>
            </a:r>
            <a:r>
              <a:rPr lang="en-US" altLang="zh-CN" dirty="0" smtClean="0"/>
              <a:t> 4mm</a:t>
            </a:r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73169" y="1944924"/>
            <a:ext cx="2546679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58234" y="1941172"/>
            <a:ext cx="2546680" cy="107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4972" y="2273206"/>
            <a:ext cx="3357818" cy="146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右箭头 5"/>
          <p:cNvSpPr/>
          <p:nvPr/>
        </p:nvSpPr>
        <p:spPr>
          <a:xfrm>
            <a:off x="142844" y="857232"/>
            <a:ext cx="409962" cy="256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500" dirty="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777438" y="294699"/>
            <a:ext cx="3816807" cy="28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ctr"/>
          <a:lstStyle/>
          <a:p>
            <a:pPr algn="ctr" eaLnBrk="1" hangingPunct="1"/>
            <a:r>
              <a:rPr lang="en-US" altLang="zh-CN" sz="2400" b="1" dirty="0" smtClean="0">
                <a:solidFill>
                  <a:srgbClr val="FFFFFF"/>
                </a:solidFill>
                <a:latin typeface="+mj-lt"/>
                <a:ea typeface="微软雅黑" pitchFamily="34" charset="-122"/>
                <a:sym typeface="微软雅黑" pitchFamily="34" charset="-122"/>
              </a:rPr>
              <a:t>BOLT  CUTTER</a:t>
            </a:r>
            <a:endParaRPr lang="zh-CN" altLang="en-US" sz="2400" b="1" dirty="0">
              <a:solidFill>
                <a:srgbClr val="FFFFFF"/>
              </a:solidFill>
              <a:latin typeface="+mj-lt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2844" y="3754049"/>
            <a:ext cx="3710216" cy="266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05" tIns="40053" rIns="80105" bIns="40053">
            <a:sp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1600" dirty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</a:t>
            </a:r>
            <a:r>
              <a:rPr lang="en-US" altLang="zh-CN" sz="1600" dirty="0" smtClean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Size: 14”18’’24”;  Patented product </a:t>
            </a:r>
            <a:r>
              <a:rPr lang="en-US" altLang="zh-CN" sz="1600" dirty="0" smtClean="0">
                <a:ea typeface="微软雅黑" pitchFamily="34" charset="-122"/>
                <a:sym typeface="微软雅黑" pitchFamily="34" charset="-122"/>
              </a:rPr>
              <a:t>Torque to meet ANSI standard</a:t>
            </a:r>
            <a:endParaRPr lang="en-US" altLang="zh-CN" sz="1600" dirty="0" smtClean="0">
              <a:ea typeface="微软雅黑" pitchFamily="34" charset="-122"/>
              <a:cs typeface="Arial" charset="0"/>
              <a:sym typeface="微软雅黑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1600" b="1" dirty="0" smtClean="0">
                <a:ea typeface="微软雅黑" pitchFamily="34" charset="-122"/>
                <a:cs typeface="Arial" charset="0"/>
                <a:sym typeface="微软雅黑" pitchFamily="34" charset="-122"/>
              </a:rPr>
              <a:t> </a:t>
            </a:r>
            <a:r>
              <a:rPr lang="en-US" altLang="zh-CN" sz="1600" dirty="0" smtClean="0">
                <a:ea typeface="微软雅黑" pitchFamily="34" charset="-122"/>
                <a:cs typeface="Arial" charset="0"/>
                <a:sym typeface="微软雅黑" pitchFamily="34" charset="-122"/>
              </a:rPr>
              <a:t>Body length: 500mm – 585mm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1600" b="1" dirty="0" smtClean="0">
                <a:solidFill>
                  <a:srgbClr val="0070C0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Telescopic handle can be located at 4 positions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1600" b="1" dirty="0" smtClean="0">
                <a:solidFill>
                  <a:srgbClr val="0070C0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Telescopic handle can save about 15-30% labor at the longest position.</a:t>
            </a:r>
            <a:endParaRPr lang="en-US" altLang="zh-CN" sz="1600" b="1" dirty="0">
              <a:solidFill>
                <a:srgbClr val="0070C0"/>
              </a:solidFill>
              <a:ea typeface="微软雅黑" pitchFamily="34" charset="-122"/>
              <a:cs typeface="Arial" charset="0"/>
              <a:sym typeface="微软雅黑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7488" y="1750002"/>
            <a:ext cx="1928826" cy="52320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altLang="zh-CN" sz="1400" dirty="0" smtClean="0"/>
              <a:t>With this button can stop at favorable places</a:t>
            </a:r>
            <a:endParaRPr lang="zh-CN" altLang="en-US" sz="1400" dirty="0"/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1039775" y="1917945"/>
            <a:ext cx="1857388" cy="6429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rot="5400000" flipH="1" flipV="1">
            <a:off x="2116144" y="2011847"/>
            <a:ext cx="857256" cy="6429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4973" y="1088340"/>
            <a:ext cx="3357817" cy="118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5945" y="4073717"/>
            <a:ext cx="4959552" cy="2108312"/>
          </a:xfrm>
          <a:prstGeom prst="rect">
            <a:avLst/>
          </a:prstGeom>
        </p:spPr>
      </p:pic>
      <p:pic>
        <p:nvPicPr>
          <p:cNvPr id="16" name="Picture 6" descr="长"/>
          <p:cNvPicPr>
            <a:picLocks noChangeAspect="1" noChangeArrowheads="1"/>
          </p:cNvPicPr>
          <p:nvPr/>
        </p:nvPicPr>
        <p:blipFill>
          <a:blip r:embed="rId7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0" y="214290"/>
            <a:ext cx="4576592" cy="64631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altLang="zh-CN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WD-40 T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elescopic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Labor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Saving Bolt Cutter</a:t>
            </a:r>
            <a:endParaRPr lang="en-US" altLang="zh-CN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zh-CN" alt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695280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文本框 22"/>
          <p:cNvSpPr txBox="1">
            <a:spLocks noChangeArrowheads="1"/>
          </p:cNvSpPr>
          <p:nvPr/>
        </p:nvSpPr>
        <p:spPr bwMode="auto">
          <a:xfrm>
            <a:off x="2144390" y="5910482"/>
            <a:ext cx="706863" cy="36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773" tIns="38387" rIns="76773" bIns="38387">
            <a:spAutoFit/>
          </a:bodyPr>
          <a:lstStyle/>
          <a:p>
            <a:endParaRPr lang="zh-CN" altLang="en-US">
              <a:latin typeface="Segoe UI" pitchFamily="34" charset="0"/>
            </a:endParaRPr>
          </a:p>
        </p:txBody>
      </p:sp>
      <p:sp>
        <p:nvSpPr>
          <p:cNvPr id="13316" name="Text Box 5" descr="DSC04782"/>
          <p:cNvSpPr txBox="1">
            <a:spLocks noChangeArrowheads="1"/>
          </p:cNvSpPr>
          <p:nvPr/>
        </p:nvSpPr>
        <p:spPr bwMode="auto">
          <a:xfrm>
            <a:off x="578342" y="261878"/>
            <a:ext cx="8312187" cy="54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07" tIns="39453" rIns="75707" bIns="3945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000" dirty="0">
                <a:solidFill>
                  <a:schemeClr val="bg1"/>
                </a:solidFill>
                <a:sym typeface="微软雅黑" pitchFamily="34" charset="-122"/>
              </a:rPr>
              <a:t>WB-02DC</a:t>
            </a:r>
            <a:r>
              <a:rPr lang="zh-CN" altLang="en-US" sz="3000" dirty="0">
                <a:solidFill>
                  <a:schemeClr val="bg1"/>
                </a:solidFill>
                <a:sym typeface="微软雅黑" pitchFamily="34" charset="-122"/>
              </a:rPr>
              <a:t>型短柄活扳手</a:t>
            </a:r>
          </a:p>
        </p:txBody>
      </p:sp>
      <p:pic>
        <p:nvPicPr>
          <p:cNvPr id="13318" name="图片 9" descr="微信图片_20220705085806.jpg"/>
          <p:cNvPicPr>
            <a:picLocks noChangeAspect="1"/>
          </p:cNvPicPr>
          <p:nvPr/>
        </p:nvPicPr>
        <p:blipFill>
          <a:blip r:embed="rId2"/>
          <a:srcRect l="-3024" t="5124" r="-81" b="8055"/>
          <a:stretch>
            <a:fillRect/>
          </a:stretch>
        </p:blipFill>
        <p:spPr bwMode="auto">
          <a:xfrm>
            <a:off x="1428728" y="1214422"/>
            <a:ext cx="5929354" cy="248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长"/>
          <p:cNvPicPr>
            <a:picLocks noChangeAspect="1" noChangeArrowheads="1"/>
          </p:cNvPicPr>
          <p:nvPr/>
        </p:nvPicPr>
        <p:blipFill>
          <a:blip r:embed="rId3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-71502" y="214290"/>
            <a:ext cx="4214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stuby</a:t>
            </a:r>
            <a:r>
              <a:rPr lang="en-US" altLang="zh-CN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adjustable wrench</a:t>
            </a:r>
            <a:endParaRPr lang="zh-CN" alt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71472" y="4000504"/>
            <a:ext cx="6679454" cy="192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19" tIns="40060" rIns="80119" bIns="40060">
            <a:sp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 Size: </a:t>
            </a:r>
            <a:r>
              <a:rPr lang="en-US" altLang="zh-CN" sz="2000" dirty="0" smtClean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8’’ 10’’ 12’’ </a:t>
            </a:r>
            <a:endParaRPr lang="en-US" altLang="zh-CN" sz="2000" b="1" dirty="0">
              <a:solidFill>
                <a:srgbClr val="0070C0"/>
              </a:solidFill>
              <a:ea typeface="微软雅黑" pitchFamily="34" charset="-122"/>
              <a:cs typeface="Arial" charset="0"/>
              <a:sym typeface="微软雅黑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 smtClean="0">
                <a:ea typeface="微软雅黑" pitchFamily="34" charset="-122"/>
                <a:sym typeface="微软雅黑" pitchFamily="34" charset="-122"/>
              </a:rPr>
              <a:t>Open capacity  8”   24mm,  10”  29mm, 12”  36</a:t>
            </a:r>
            <a:endParaRPr lang="en-US" altLang="zh-CN" sz="2000" dirty="0" smtClean="0">
              <a:ea typeface="微软雅黑" pitchFamily="34" charset="-122"/>
              <a:sym typeface="微软雅黑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 smtClean="0"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dirty="0" smtClean="0">
                <a:ea typeface="微软雅黑" pitchFamily="34" charset="-122"/>
                <a:sym typeface="微软雅黑" pitchFamily="34" charset="-122"/>
              </a:rPr>
              <a:t>over length   8”    140mm,  10”   160mm,  12”    200mm</a:t>
            </a:r>
            <a:endParaRPr lang="en-US" altLang="zh-CN" sz="2000" dirty="0" smtClean="0">
              <a:ea typeface="微软雅黑" pitchFamily="34" charset="-122"/>
              <a:sym typeface="微软雅黑" pitchFamily="34" charset="-122"/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>
                <a:ea typeface="微软雅黑" pitchFamily="34" charset="-122"/>
                <a:sym typeface="微软雅黑" pitchFamily="34" charset="-122"/>
              </a:rPr>
              <a:t> </a:t>
            </a:r>
            <a:r>
              <a:rPr lang="en-US" altLang="zh-CN" sz="2000" dirty="0" smtClean="0">
                <a:ea typeface="微软雅黑" pitchFamily="34" charset="-122"/>
                <a:sym typeface="微软雅黑" pitchFamily="34" charset="-122"/>
              </a:rPr>
              <a:t>competitive price</a:t>
            </a:r>
            <a:endParaRPr lang="en-US" altLang="zh-CN" sz="2000" dirty="0" smtClean="0"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IMG_20171214_151135"/>
          <p:cNvPicPr>
            <a:picLocks noChangeAspect="1" noChangeArrowheads="1"/>
          </p:cNvPicPr>
          <p:nvPr/>
        </p:nvPicPr>
        <p:blipFill>
          <a:blip r:embed="rId2" cstate="print"/>
          <a:srcRect l="4283" t="36961" r="2454" b="39261"/>
          <a:stretch>
            <a:fillRect/>
          </a:stretch>
        </p:blipFill>
        <p:spPr bwMode="auto">
          <a:xfrm>
            <a:off x="167791" y="1071546"/>
            <a:ext cx="8976209" cy="228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矩形 12"/>
          <p:cNvSpPr>
            <a:spLocks noChangeArrowheads="1"/>
          </p:cNvSpPr>
          <p:nvPr/>
        </p:nvSpPr>
        <p:spPr bwMode="auto">
          <a:xfrm>
            <a:off x="2483542" y="357106"/>
            <a:ext cx="5308700" cy="49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773" tIns="38387" rIns="76773" bIns="38387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WB-58B</a:t>
            </a:r>
            <a:r>
              <a:rPr lang="zh-CN" altLang="en-US" sz="27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型活扳手（柄部可伸缩）</a:t>
            </a:r>
            <a:endParaRPr lang="zh-CN" altLang="en-US" sz="2700" dirty="0"/>
          </a:p>
        </p:txBody>
      </p:sp>
      <p:pic>
        <p:nvPicPr>
          <p:cNvPr id="14" name="Picture 6" descr="长"/>
          <p:cNvPicPr>
            <a:picLocks noChangeAspect="1" noChangeArrowheads="1"/>
          </p:cNvPicPr>
          <p:nvPr/>
        </p:nvPicPr>
        <p:blipFill>
          <a:blip r:embed="rId3" cstate="print"/>
          <a:srcRect l="43467"/>
          <a:stretch>
            <a:fillRect/>
          </a:stretch>
        </p:blipFill>
        <p:spPr bwMode="auto">
          <a:xfrm>
            <a:off x="0" y="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357290" y="3714752"/>
            <a:ext cx="5173798" cy="238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119" tIns="40060" rIns="80119" bIns="40060">
            <a:sp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dirty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 </a:t>
            </a:r>
            <a:r>
              <a:rPr lang="en-US" altLang="zh-CN" sz="2000" b="1" dirty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Size: </a:t>
            </a:r>
            <a:r>
              <a:rPr lang="en-US" altLang="zh-CN" sz="2000" b="1" dirty="0" smtClean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12</a:t>
            </a:r>
            <a:r>
              <a:rPr lang="en-US" altLang="zh-CN" sz="2000" b="1" dirty="0">
                <a:solidFill>
                  <a:srgbClr val="0C0C0C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’’ 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b="1" dirty="0" smtClean="0">
                <a:solidFill>
                  <a:srgbClr val="0070C0"/>
                </a:solidFill>
                <a:ea typeface="微软雅黑" pitchFamily="34" charset="-122"/>
                <a:cs typeface="Arial" charset="0"/>
                <a:sym typeface="微软雅黑" pitchFamily="34" charset="-122"/>
              </a:rPr>
              <a:t> </a:t>
            </a:r>
            <a:r>
              <a:rPr lang="en-US" altLang="zh-CN" sz="2000" b="1" dirty="0" smtClean="0">
                <a:ea typeface="微软雅黑" pitchFamily="34" charset="-122"/>
                <a:cs typeface="Arial" charset="0"/>
                <a:sym typeface="微软雅黑" pitchFamily="34" charset="-122"/>
              </a:rPr>
              <a:t>Design </a:t>
            </a:r>
            <a:r>
              <a:rPr lang="en-US" altLang="zh-CN" sz="2000" b="1" dirty="0">
                <a:ea typeface="微软雅黑" pitchFamily="34" charset="-122"/>
                <a:cs typeface="Arial" charset="0"/>
                <a:sym typeface="微软雅黑" pitchFamily="34" charset="-122"/>
              </a:rPr>
              <a:t>with </a:t>
            </a:r>
            <a:r>
              <a:rPr lang="en-US" altLang="zh-CN" sz="2000" b="1" dirty="0" smtClean="0">
                <a:ea typeface="微软雅黑" pitchFamily="34" charset="-122"/>
                <a:cs typeface="Arial" charset="0"/>
                <a:sym typeface="微软雅黑" pitchFamily="34" charset="-122"/>
              </a:rPr>
              <a:t>extra wide </a:t>
            </a:r>
            <a:r>
              <a:rPr lang="en-US" altLang="zh-CN" sz="2000" b="1" dirty="0" smtClean="0">
                <a:ea typeface="微软雅黑" pitchFamily="34" charset="-122"/>
                <a:cs typeface="Arial" charset="0"/>
                <a:sym typeface="微软雅黑" pitchFamily="34" charset="-122"/>
              </a:rPr>
              <a:t>opening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b="1" dirty="0" smtClean="0">
                <a:ea typeface="微软雅黑" pitchFamily="34" charset="-122"/>
                <a:cs typeface="Arial" charset="0"/>
                <a:sym typeface="微软雅黑" pitchFamily="34" charset="-122"/>
              </a:rPr>
              <a:t>Open capacity 36mm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b="1" dirty="0" smtClean="0">
                <a:ea typeface="微软雅黑" pitchFamily="34" charset="-122"/>
                <a:cs typeface="Arial" charset="0"/>
                <a:sym typeface="微软雅黑" pitchFamily="34" charset="-122"/>
              </a:rPr>
              <a:t>Total length  360mm—500mm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l"/>
            </a:pPr>
            <a:r>
              <a:rPr lang="en-US" altLang="zh-CN" sz="2000" b="1" dirty="0" smtClean="0">
                <a:ea typeface="微软雅黑" pitchFamily="34" charset="-122"/>
                <a:cs typeface="Arial" charset="0"/>
                <a:sym typeface="微软雅黑" pitchFamily="34" charset="-122"/>
              </a:rPr>
              <a:t>6 position for labor saving</a:t>
            </a:r>
            <a:endParaRPr lang="en-US" altLang="zh-CN" sz="2000" b="1" dirty="0">
              <a:ea typeface="微软雅黑" pitchFamily="34" charset="-122"/>
              <a:cs typeface="Arial" charset="0"/>
              <a:sym typeface="微软雅黑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1502" y="214290"/>
            <a:ext cx="4214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Extension adjustable wrench</a:t>
            </a:r>
            <a:endParaRPr lang="zh-CN" alt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mY2NDY0NzI0MzM0YjFlNjk2N2UxOGJmNDQyMDVhYTYifQ=="/>
  <p:tag name="KSO_WPP_MARK_KEY" val="62ce6d65-ee76-43d6-8117-bdc4a87047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965</Words>
  <Application>WPS 演示</Application>
  <PresentationFormat>全屏显示(4:3)</PresentationFormat>
  <Paragraphs>199</Paragraphs>
  <Slides>24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PC</cp:lastModifiedBy>
  <cp:revision>691</cp:revision>
  <dcterms:created xsi:type="dcterms:W3CDTF">2020-03-11T07:58:00Z</dcterms:created>
  <dcterms:modified xsi:type="dcterms:W3CDTF">2023-05-09T01:01:06Z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01B774233F2D43ECAB6A8F10D005CEB9</vt:lpwstr>
  </property>
  <property fmtid="{D5CDD505-2E9C-101B-9397-08002B2CF9AE}" pid="3" name="KSOProductBuildVer">
    <vt:lpwstr>2052-11.1.0.13703</vt:lpwstr>
  </property>
</Properties>
</file>